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3" r:id="rId21"/>
    <p:sldId id="284" r:id="rId22"/>
    <p:sldId id="275" r:id="rId23"/>
    <p:sldId id="277" r:id="rId24"/>
    <p:sldId id="278" r:id="rId25"/>
    <p:sldId id="279" r:id="rId26"/>
    <p:sldId id="280" r:id="rId27"/>
    <p:sldId id="285" r:id="rId28"/>
    <p:sldId id="286" r:id="rId29"/>
    <p:sldId id="281" r:id="rId30"/>
    <p:sldId id="282" r:id="rId31"/>
  </p:sldIdLst>
  <p:sldSz cx="9906000" cy="6858000" type="A4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163383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326766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490150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653533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816917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980301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1143685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1307067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60400" y="1420284"/>
            <a:ext cx="7484534" cy="98001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20800" y="2590800"/>
            <a:ext cx="6163735" cy="11684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40267" y="183093"/>
            <a:ext cx="7924801" cy="762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40267" y="1066802"/>
            <a:ext cx="7924801" cy="3017310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695560" y="2937934"/>
            <a:ext cx="7484534" cy="90805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95560" y="1937810"/>
            <a:ext cx="7484534" cy="100012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40267" y="183093"/>
            <a:ext cx="7924801" cy="762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40267" y="1066802"/>
            <a:ext cx="3889022" cy="30173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40267" y="183093"/>
            <a:ext cx="7924801" cy="762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40267" y="1023410"/>
            <a:ext cx="3890554" cy="426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472988" y="1023410"/>
            <a:ext cx="3892081" cy="426508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40267" y="183093"/>
            <a:ext cx="7924801" cy="762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40267" y="182033"/>
            <a:ext cx="2896894" cy="77470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3442639" y="182036"/>
            <a:ext cx="4922428" cy="3902076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40266" y="956735"/>
            <a:ext cx="2896896" cy="312737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25908" y="3200400"/>
            <a:ext cx="5283201" cy="37782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25908" y="408517"/>
            <a:ext cx="5283201" cy="27432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5908" y="3578226"/>
            <a:ext cx="5283201" cy="5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495300" y="92074"/>
            <a:ext cx="89154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106443" y="4235124"/>
            <a:ext cx="258624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63383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326766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490150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653533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816917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80301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143685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307067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8"/>
            <a:ext cx="9906000" cy="6866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60" y="-8642"/>
            <a:ext cx="920239" cy="68666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Object 5"/>
          <p:cNvSpPr txBox="1"/>
          <p:nvPr/>
        </p:nvSpPr>
        <p:spPr>
          <a:xfrm>
            <a:off x="3017519" y="3148167"/>
            <a:ext cx="6004562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lvl1pPr>
          </a:lstStyle>
          <a:p>
            <a:r>
              <a:t>캠핑쉐어 웹사이트 구축 완료보고서</a:t>
            </a:r>
          </a:p>
        </p:txBody>
      </p:sp>
      <p:sp>
        <p:nvSpPr>
          <p:cNvPr id="97" name="직선 연결선 3"/>
          <p:cNvSpPr/>
          <p:nvPr/>
        </p:nvSpPr>
        <p:spPr>
          <a:xfrm>
            <a:off x="3124200" y="3770472"/>
            <a:ext cx="57912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TextBox 16"/>
          <p:cNvSpPr txBox="1"/>
          <p:nvPr/>
        </p:nvSpPr>
        <p:spPr>
          <a:xfrm>
            <a:off x="6528559" y="3808002"/>
            <a:ext cx="2493522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김가람, 강두오, 서해성</a:t>
            </a:r>
          </a:p>
        </p:txBody>
      </p:sp>
      <p:sp>
        <p:nvSpPr>
          <p:cNvPr id="99" name="TextBox 19"/>
          <p:cNvSpPr txBox="1"/>
          <p:nvPr/>
        </p:nvSpPr>
        <p:spPr>
          <a:xfrm>
            <a:off x="9331139" y="2057400"/>
            <a:ext cx="281953" cy="316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S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2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K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endParaRPr/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P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R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O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J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E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C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Box 3"/>
          <p:cNvSpPr txBox="1"/>
          <p:nvPr/>
        </p:nvSpPr>
        <p:spPr>
          <a:xfrm>
            <a:off x="157617" y="228599"/>
            <a:ext cx="1591767" cy="849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조직 및 역할</a:t>
            </a:r>
          </a:p>
        </p:txBody>
      </p:sp>
      <p:grpSp>
        <p:nvGrpSpPr>
          <p:cNvPr id="219" name="그룹 51"/>
          <p:cNvGrpSpPr/>
          <p:nvPr/>
        </p:nvGrpSpPr>
        <p:grpSpPr>
          <a:xfrm>
            <a:off x="378207" y="2895600"/>
            <a:ext cx="8987485" cy="2971800"/>
            <a:chOff x="0" y="0"/>
            <a:chExt cx="8987484" cy="2971800"/>
          </a:xfrm>
        </p:grpSpPr>
        <p:pic>
          <p:nvPicPr>
            <p:cNvPr id="198" name="Object 13" descr="Object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9324" y="0"/>
              <a:ext cx="2971801" cy="297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Object 16" descr="Object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5881" y="504918"/>
              <a:ext cx="1918688" cy="1918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Object 19" descr="Object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1974" y="1998595"/>
              <a:ext cx="850020" cy="850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Object 22" descr="Object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557" y="1998595"/>
              <a:ext cx="850021" cy="850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Object 25" descr="Object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1974" y="46484"/>
              <a:ext cx="850020" cy="850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Object 28" descr="Object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4557" y="46484"/>
              <a:ext cx="850021" cy="850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Object 31"/>
            <p:cNvSpPr txBox="1"/>
            <p:nvPr/>
          </p:nvSpPr>
          <p:spPr>
            <a:xfrm>
              <a:off x="3420079" y="1086855"/>
              <a:ext cx="2090291" cy="31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NG캠핑</a:t>
              </a:r>
            </a:p>
          </p:txBody>
        </p:sp>
        <p:sp>
          <p:nvSpPr>
            <p:cNvPr id="205" name="Object 32"/>
            <p:cNvSpPr txBox="1"/>
            <p:nvPr/>
          </p:nvSpPr>
          <p:spPr>
            <a:xfrm>
              <a:off x="3588671" y="1414674"/>
              <a:ext cx="1753106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r>
                <a:t>조직 구성도 </a:t>
              </a:r>
            </a:p>
          </p:txBody>
        </p:sp>
        <p:pic>
          <p:nvPicPr>
            <p:cNvPr id="206" name="Object 33" descr="Object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9062" y="1920717"/>
              <a:ext cx="232325" cy="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Object 36"/>
            <p:cNvSpPr txBox="1"/>
            <p:nvPr/>
          </p:nvSpPr>
          <p:spPr>
            <a:xfrm>
              <a:off x="2896450" y="296395"/>
              <a:ext cx="58106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-1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208" name="Object 37"/>
            <p:cNvSpPr txBox="1"/>
            <p:nvPr/>
          </p:nvSpPr>
          <p:spPr>
            <a:xfrm>
              <a:off x="5489034" y="303608"/>
              <a:ext cx="58106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-1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209" name="Object 38"/>
            <p:cNvSpPr txBox="1"/>
            <p:nvPr/>
          </p:nvSpPr>
          <p:spPr>
            <a:xfrm>
              <a:off x="2896450" y="2251147"/>
              <a:ext cx="58106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-1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r>
                <a:t>03</a:t>
              </a:r>
            </a:p>
          </p:txBody>
        </p:sp>
        <p:sp>
          <p:nvSpPr>
            <p:cNvPr id="210" name="Object 39"/>
            <p:cNvSpPr txBox="1"/>
            <p:nvPr/>
          </p:nvSpPr>
          <p:spPr>
            <a:xfrm>
              <a:off x="5489034" y="2258360"/>
              <a:ext cx="58106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-1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r>
                <a:t>04</a:t>
              </a:r>
            </a:p>
          </p:txBody>
        </p:sp>
        <p:sp>
          <p:nvSpPr>
            <p:cNvPr id="211" name="Object 40"/>
            <p:cNvSpPr txBox="1"/>
            <p:nvPr/>
          </p:nvSpPr>
          <p:spPr>
            <a:xfrm>
              <a:off x="350510" y="73202"/>
              <a:ext cx="2301448" cy="31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1400" spc="-1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01 기획</a:t>
              </a:r>
            </a:p>
          </p:txBody>
        </p:sp>
        <p:sp>
          <p:nvSpPr>
            <p:cNvPr id="212" name="Object 44"/>
            <p:cNvSpPr txBox="1"/>
            <p:nvPr/>
          </p:nvSpPr>
          <p:spPr>
            <a:xfrm>
              <a:off x="6212007" y="33418"/>
              <a:ext cx="2562824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 b="1" spc="-1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02 설계</a:t>
              </a:r>
            </a:p>
          </p:txBody>
        </p:sp>
        <p:sp>
          <p:nvSpPr>
            <p:cNvPr id="213" name="Object 42"/>
            <p:cNvSpPr txBox="1"/>
            <p:nvPr/>
          </p:nvSpPr>
          <p:spPr>
            <a:xfrm>
              <a:off x="0" y="1920717"/>
              <a:ext cx="271844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1400" spc="-1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r>
                <a:t>03 DB</a:t>
              </a:r>
            </a:p>
          </p:txBody>
        </p:sp>
        <p:sp>
          <p:nvSpPr>
            <p:cNvPr id="214" name="TextBox 69"/>
            <p:cNvSpPr txBox="1"/>
            <p:nvPr/>
          </p:nvSpPr>
          <p:spPr>
            <a:xfrm>
              <a:off x="1196044" y="380979"/>
              <a:ext cx="1496819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NG캠핑 웹사이트를</a:t>
              </a:r>
            </a:p>
            <a:p>
              <a:pPr algn="r"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기획하기 위한 단계</a:t>
              </a:r>
            </a:p>
          </p:txBody>
        </p:sp>
        <p:sp>
          <p:nvSpPr>
            <p:cNvPr id="215" name="TextBox 70"/>
            <p:cNvSpPr txBox="1"/>
            <p:nvPr/>
          </p:nvSpPr>
          <p:spPr>
            <a:xfrm>
              <a:off x="876548" y="2371952"/>
              <a:ext cx="1839705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설계가 끝난 후 본격적인</a:t>
              </a:r>
              <a:br/>
              <a:r>
                <a:t>작업 전 데이터 수집 단계</a:t>
              </a:r>
            </a:p>
          </p:txBody>
        </p:sp>
        <p:sp>
          <p:nvSpPr>
            <p:cNvPr id="216" name="TextBox 71"/>
            <p:cNvSpPr txBox="1"/>
            <p:nvPr/>
          </p:nvSpPr>
          <p:spPr>
            <a:xfrm>
              <a:off x="6228623" y="493845"/>
              <a:ext cx="2405494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기획이 완료된 프로젝트를 가지고</a:t>
              </a:r>
            </a:p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설계가 가능한지 확인하는 단계</a:t>
              </a:r>
            </a:p>
          </p:txBody>
        </p:sp>
        <p:sp>
          <p:nvSpPr>
            <p:cNvPr id="217" name="Object 42"/>
            <p:cNvSpPr txBox="1"/>
            <p:nvPr/>
          </p:nvSpPr>
          <p:spPr>
            <a:xfrm>
              <a:off x="6269043" y="1920717"/>
              <a:ext cx="2718442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 spc="-1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04 개발 및 테스트</a:t>
              </a:r>
            </a:p>
          </p:txBody>
        </p:sp>
        <p:sp>
          <p:nvSpPr>
            <p:cNvPr id="218" name="TextBox 73"/>
            <p:cNvSpPr txBox="1"/>
            <p:nvPr/>
          </p:nvSpPr>
          <p:spPr>
            <a:xfrm>
              <a:off x="6312693" y="2371952"/>
              <a:ext cx="2454893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데이터 수집 후 본격적인 개발작업</a:t>
              </a:r>
            </a:p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시작 및 테스트 단계</a:t>
              </a:r>
            </a:p>
          </p:txBody>
        </p:sp>
      </p:grpSp>
      <p:sp>
        <p:nvSpPr>
          <p:cNvPr id="220" name="TextBox 83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프로젝트 단계별 구성도</a:t>
            </a:r>
          </a:p>
        </p:txBody>
      </p:sp>
      <p:sp>
        <p:nvSpPr>
          <p:cNvPr id="221" name="TextBox 84"/>
          <p:cNvSpPr txBox="1"/>
          <p:nvPr/>
        </p:nvSpPr>
        <p:spPr>
          <a:xfrm>
            <a:off x="244602" y="1534411"/>
            <a:ext cx="3273277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t>해당 프로젝트를 진행하기 위한 단계별 구성도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1143000"/>
            <a:ext cx="4529486" cy="356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그림 65" descr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126" y="2210092"/>
            <a:ext cx="4053404" cy="3398616"/>
          </a:xfrm>
          <a:prstGeom prst="rect">
            <a:avLst/>
          </a:prstGeom>
          <a:ln w="12700">
            <a:miter lim="400000"/>
          </a:ln>
          <a:effectLst>
            <a:outerShdw blurRad="508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225" name="그림 67" descr="그림 67"/>
          <p:cNvPicPr>
            <a:picLocks noChangeAspect="1"/>
          </p:cNvPicPr>
          <p:nvPr/>
        </p:nvPicPr>
        <p:blipFill>
          <a:blip r:embed="rId4"/>
          <a:srcRect l="7927" t="26414" r="76500" b="24028"/>
          <a:stretch>
            <a:fillRect/>
          </a:stretch>
        </p:blipFill>
        <p:spPr>
          <a:xfrm>
            <a:off x="2987498" y="2210092"/>
            <a:ext cx="1898660" cy="3398616"/>
          </a:xfrm>
          <a:prstGeom prst="rect">
            <a:avLst/>
          </a:prstGeom>
          <a:ln w="12700">
            <a:miter lim="400000"/>
          </a:ln>
          <a:effectLst>
            <a:outerShdw blurRad="508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26" name="TextBox 7"/>
          <p:cNvSpPr txBox="1"/>
          <p:nvPr/>
        </p:nvSpPr>
        <p:spPr>
          <a:xfrm>
            <a:off x="36195" y="1305579"/>
            <a:ext cx="3059052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3. 프로젝트 구성요소</a:t>
            </a:r>
          </a:p>
        </p:txBody>
      </p:sp>
      <p:sp>
        <p:nvSpPr>
          <p:cNvPr id="227" name="TextBox 8"/>
          <p:cNvSpPr txBox="1"/>
          <p:nvPr/>
        </p:nvSpPr>
        <p:spPr>
          <a:xfrm>
            <a:off x="233344" y="1954177"/>
            <a:ext cx="1784792" cy="2096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 ERD 구성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주요 컨텐츠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3. 요구사항 정의서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4. 프로젝트 파일구성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5. 실제구현 화면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230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 ERD 구성</a:t>
            </a:r>
          </a:p>
        </p:txBody>
      </p:sp>
      <p:sp>
        <p:nvSpPr>
          <p:cNvPr id="231" name="TextBox 19"/>
          <p:cNvSpPr txBox="1"/>
          <p:nvPr/>
        </p:nvSpPr>
        <p:spPr>
          <a:xfrm>
            <a:off x="244602" y="1534411"/>
            <a:ext cx="2830288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프로젝트를 구성하는 ERD 내용입니다.</a:t>
            </a:r>
          </a:p>
        </p:txBody>
      </p:sp>
      <p:pic>
        <p:nvPicPr>
          <p:cNvPr id="232" name="그림 6" descr="그림 6"/>
          <p:cNvPicPr>
            <a:picLocks noChangeAspect="1"/>
          </p:cNvPicPr>
          <p:nvPr/>
        </p:nvPicPr>
        <p:blipFill>
          <a:blip r:embed="rId2"/>
          <a:srcRect l="12500" t="4126" r="12500" b="4371"/>
          <a:stretch>
            <a:fillRect/>
          </a:stretch>
        </p:blipFill>
        <p:spPr>
          <a:xfrm>
            <a:off x="3657600" y="285220"/>
            <a:ext cx="5803900" cy="62875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그룹 29"/>
          <p:cNvGrpSpPr/>
          <p:nvPr/>
        </p:nvGrpSpPr>
        <p:grpSpPr>
          <a:xfrm>
            <a:off x="272921" y="4190999"/>
            <a:ext cx="543704" cy="543706"/>
            <a:chOff x="0" y="0"/>
            <a:chExt cx="543703" cy="543704"/>
          </a:xfrm>
        </p:grpSpPr>
        <p:sp>
          <p:nvSpPr>
            <p:cNvPr id="233" name="타원 39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TextBox 67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238" name="그룹 30"/>
          <p:cNvGrpSpPr/>
          <p:nvPr/>
        </p:nvGrpSpPr>
        <p:grpSpPr>
          <a:xfrm>
            <a:off x="272921" y="5056840"/>
            <a:ext cx="543704" cy="543705"/>
            <a:chOff x="0" y="0"/>
            <a:chExt cx="543703" cy="543704"/>
          </a:xfrm>
        </p:grpSpPr>
        <p:sp>
          <p:nvSpPr>
            <p:cNvPr id="236" name="타원 37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TextBox 69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241" name="그룹 31"/>
          <p:cNvGrpSpPr/>
          <p:nvPr/>
        </p:nvGrpSpPr>
        <p:grpSpPr>
          <a:xfrm>
            <a:off x="272920" y="3253528"/>
            <a:ext cx="543706" cy="543705"/>
            <a:chOff x="0" y="0"/>
            <a:chExt cx="543704" cy="543704"/>
          </a:xfrm>
        </p:grpSpPr>
        <p:sp>
          <p:nvSpPr>
            <p:cNvPr id="239" name="타원 35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TextBox 72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244" name="그룹 32"/>
          <p:cNvGrpSpPr/>
          <p:nvPr/>
        </p:nvGrpSpPr>
        <p:grpSpPr>
          <a:xfrm>
            <a:off x="272920" y="2313769"/>
            <a:ext cx="543706" cy="543705"/>
            <a:chOff x="0" y="0"/>
            <a:chExt cx="543704" cy="543704"/>
          </a:xfrm>
        </p:grpSpPr>
        <p:sp>
          <p:nvSpPr>
            <p:cNvPr id="242" name="타원 33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TextBox 73"/>
            <p:cNvSpPr/>
            <p:nvPr/>
          </p:nvSpPr>
          <p:spPr>
            <a:xfrm>
              <a:off x="88182" y="71797"/>
              <a:ext cx="4548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247" name="그룹 41"/>
          <p:cNvGrpSpPr/>
          <p:nvPr/>
        </p:nvGrpSpPr>
        <p:grpSpPr>
          <a:xfrm>
            <a:off x="7696199" y="897454"/>
            <a:ext cx="543706" cy="543706"/>
            <a:chOff x="0" y="0"/>
            <a:chExt cx="543704" cy="543704"/>
          </a:xfrm>
        </p:grpSpPr>
        <p:sp>
          <p:nvSpPr>
            <p:cNvPr id="245" name="타원 42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TextBox 73"/>
            <p:cNvSpPr/>
            <p:nvPr/>
          </p:nvSpPr>
          <p:spPr>
            <a:xfrm>
              <a:off x="88182" y="71797"/>
              <a:ext cx="451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250" name="그룹 47"/>
          <p:cNvGrpSpPr/>
          <p:nvPr/>
        </p:nvGrpSpPr>
        <p:grpSpPr>
          <a:xfrm>
            <a:off x="5463738" y="40223"/>
            <a:ext cx="543705" cy="543706"/>
            <a:chOff x="0" y="0"/>
            <a:chExt cx="543704" cy="543704"/>
          </a:xfrm>
        </p:grpSpPr>
        <p:sp>
          <p:nvSpPr>
            <p:cNvPr id="248" name="타원 48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TextBox 72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253" name="그룹 50"/>
          <p:cNvGrpSpPr/>
          <p:nvPr/>
        </p:nvGrpSpPr>
        <p:grpSpPr>
          <a:xfrm>
            <a:off x="3526586" y="1330976"/>
            <a:ext cx="543705" cy="543705"/>
            <a:chOff x="0" y="0"/>
            <a:chExt cx="543703" cy="543704"/>
          </a:xfrm>
        </p:grpSpPr>
        <p:sp>
          <p:nvSpPr>
            <p:cNvPr id="251" name="타원 51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TextBox 67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256" name="그룹 53"/>
          <p:cNvGrpSpPr/>
          <p:nvPr/>
        </p:nvGrpSpPr>
        <p:grpSpPr>
          <a:xfrm>
            <a:off x="5567763" y="3407624"/>
            <a:ext cx="543704" cy="543705"/>
            <a:chOff x="0" y="0"/>
            <a:chExt cx="543703" cy="543704"/>
          </a:xfrm>
        </p:grpSpPr>
        <p:sp>
          <p:nvSpPr>
            <p:cNvPr id="254" name="타원 54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TextBox 69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04</a:t>
              </a:r>
            </a:p>
          </p:txBody>
        </p:sp>
      </p:grpSp>
      <p:sp>
        <p:nvSpPr>
          <p:cNvPr id="257" name="TextBox 74"/>
          <p:cNvSpPr txBox="1"/>
          <p:nvPr/>
        </p:nvSpPr>
        <p:spPr>
          <a:xfrm>
            <a:off x="955147" y="2307395"/>
            <a:ext cx="288552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Camp_memeber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955147" y="2511117"/>
            <a:ext cx="334272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r>
              <a:t>회원가입 테이블</a:t>
            </a:r>
          </a:p>
        </p:txBody>
      </p:sp>
      <p:sp>
        <p:nvSpPr>
          <p:cNvPr id="259" name="TextBox 78"/>
          <p:cNvSpPr txBox="1"/>
          <p:nvPr/>
        </p:nvSpPr>
        <p:spPr>
          <a:xfrm>
            <a:off x="955147" y="3233580"/>
            <a:ext cx="143753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Camp_review</a:t>
            </a:r>
          </a:p>
        </p:txBody>
      </p:sp>
      <p:sp>
        <p:nvSpPr>
          <p:cNvPr id="260" name="TextBox 79"/>
          <p:cNvSpPr txBox="1"/>
          <p:nvPr/>
        </p:nvSpPr>
        <p:spPr>
          <a:xfrm>
            <a:off x="955147" y="3437302"/>
            <a:ext cx="319985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r>
              <a:t>게시판 캠핑후기 테이블</a:t>
            </a:r>
          </a:p>
        </p:txBody>
      </p:sp>
      <p:sp>
        <p:nvSpPr>
          <p:cNvPr id="261" name="TextBox 74"/>
          <p:cNvSpPr txBox="1"/>
          <p:nvPr/>
        </p:nvSpPr>
        <p:spPr>
          <a:xfrm>
            <a:off x="955147" y="4159708"/>
            <a:ext cx="288552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Camp_comment</a:t>
            </a:r>
          </a:p>
        </p:txBody>
      </p:sp>
      <p:sp>
        <p:nvSpPr>
          <p:cNvPr id="262" name="TextBox 24"/>
          <p:cNvSpPr txBox="1"/>
          <p:nvPr/>
        </p:nvSpPr>
        <p:spPr>
          <a:xfrm>
            <a:off x="955147" y="4363430"/>
            <a:ext cx="334272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r>
              <a:t>게시판 댓글 테이블</a:t>
            </a:r>
          </a:p>
        </p:txBody>
      </p:sp>
      <p:sp>
        <p:nvSpPr>
          <p:cNvPr id="263" name="TextBox 78"/>
          <p:cNvSpPr txBox="1"/>
          <p:nvPr/>
        </p:nvSpPr>
        <p:spPr>
          <a:xfrm>
            <a:off x="955147" y="5085894"/>
            <a:ext cx="143753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Camp_qna</a:t>
            </a:r>
          </a:p>
        </p:txBody>
      </p:sp>
      <p:sp>
        <p:nvSpPr>
          <p:cNvPr id="264" name="TextBox 79"/>
          <p:cNvSpPr txBox="1"/>
          <p:nvPr/>
        </p:nvSpPr>
        <p:spPr>
          <a:xfrm>
            <a:off x="955147" y="5289617"/>
            <a:ext cx="319985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pPr>
            <a:r>
              <a:t>게시판 QnA 테이블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그림 10" descr="그림 10"/>
          <p:cNvPicPr>
            <a:picLocks noChangeAspect="1"/>
          </p:cNvPicPr>
          <p:nvPr/>
        </p:nvPicPr>
        <p:blipFill>
          <a:blip r:embed="rId2"/>
          <a:srcRect t="4718" r="4189"/>
          <a:stretch>
            <a:fillRect/>
          </a:stretch>
        </p:blipFill>
        <p:spPr>
          <a:xfrm>
            <a:off x="5994389" y="3679476"/>
            <a:ext cx="1363034" cy="2798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그림 8" descr="그림 8"/>
          <p:cNvPicPr>
            <a:picLocks noChangeAspect="1"/>
          </p:cNvPicPr>
          <p:nvPr/>
        </p:nvPicPr>
        <p:blipFill>
          <a:blip r:embed="rId3"/>
          <a:srcRect l="4454" t="2189" r="5582" b="2257"/>
          <a:stretch>
            <a:fillRect/>
          </a:stretch>
        </p:blipFill>
        <p:spPr>
          <a:xfrm>
            <a:off x="3803872" y="1705274"/>
            <a:ext cx="1535608" cy="4729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그림 5" descr="그림 5"/>
          <p:cNvPicPr>
            <a:picLocks noChangeAspect="1"/>
          </p:cNvPicPr>
          <p:nvPr/>
        </p:nvPicPr>
        <p:blipFill>
          <a:blip r:embed="rId4"/>
          <a:srcRect l="8373" t="7023" r="26236" b="17874"/>
          <a:stretch>
            <a:fillRect/>
          </a:stretch>
        </p:blipFill>
        <p:spPr>
          <a:xfrm>
            <a:off x="5837542" y="394739"/>
            <a:ext cx="1519882" cy="1606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그림 3" descr="그림 3"/>
          <p:cNvPicPr>
            <a:picLocks noChangeAspect="1"/>
          </p:cNvPicPr>
          <p:nvPr/>
        </p:nvPicPr>
        <p:blipFill>
          <a:blip r:embed="rId5"/>
          <a:srcRect l="8288" t="4189" r="18268" b="17079"/>
          <a:stretch>
            <a:fillRect/>
          </a:stretch>
        </p:blipFill>
        <p:spPr>
          <a:xfrm>
            <a:off x="7994822" y="1334531"/>
            <a:ext cx="1569309" cy="147045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271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 ERD 구성</a:t>
            </a:r>
          </a:p>
        </p:txBody>
      </p:sp>
      <p:sp>
        <p:nvSpPr>
          <p:cNvPr id="272" name="TextBox 19"/>
          <p:cNvSpPr txBox="1"/>
          <p:nvPr/>
        </p:nvSpPr>
        <p:spPr>
          <a:xfrm>
            <a:off x="244602" y="1534411"/>
            <a:ext cx="2830288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프로젝트를 구성하는 ERD 내용입니다.</a:t>
            </a:r>
          </a:p>
        </p:txBody>
      </p:sp>
      <p:grpSp>
        <p:nvGrpSpPr>
          <p:cNvPr id="275" name="그룹 29"/>
          <p:cNvGrpSpPr/>
          <p:nvPr/>
        </p:nvGrpSpPr>
        <p:grpSpPr>
          <a:xfrm>
            <a:off x="272921" y="4190999"/>
            <a:ext cx="543704" cy="543706"/>
            <a:chOff x="0" y="0"/>
            <a:chExt cx="543703" cy="543704"/>
          </a:xfrm>
        </p:grpSpPr>
        <p:sp>
          <p:nvSpPr>
            <p:cNvPr id="273" name="타원 39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TextBox 67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278" name="그룹 30"/>
          <p:cNvGrpSpPr/>
          <p:nvPr/>
        </p:nvGrpSpPr>
        <p:grpSpPr>
          <a:xfrm>
            <a:off x="272921" y="5056840"/>
            <a:ext cx="543704" cy="543705"/>
            <a:chOff x="0" y="0"/>
            <a:chExt cx="543703" cy="543704"/>
          </a:xfrm>
        </p:grpSpPr>
        <p:sp>
          <p:nvSpPr>
            <p:cNvPr id="276" name="타원 37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TextBox 69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281" name="그룹 31"/>
          <p:cNvGrpSpPr/>
          <p:nvPr/>
        </p:nvGrpSpPr>
        <p:grpSpPr>
          <a:xfrm>
            <a:off x="272920" y="3253528"/>
            <a:ext cx="543706" cy="543705"/>
            <a:chOff x="0" y="0"/>
            <a:chExt cx="543704" cy="543704"/>
          </a:xfrm>
        </p:grpSpPr>
        <p:sp>
          <p:nvSpPr>
            <p:cNvPr id="279" name="타원 35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TextBox 72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284" name="그룹 32"/>
          <p:cNvGrpSpPr/>
          <p:nvPr/>
        </p:nvGrpSpPr>
        <p:grpSpPr>
          <a:xfrm>
            <a:off x="272920" y="2313769"/>
            <a:ext cx="543706" cy="543705"/>
            <a:chOff x="0" y="0"/>
            <a:chExt cx="543704" cy="543704"/>
          </a:xfrm>
        </p:grpSpPr>
        <p:sp>
          <p:nvSpPr>
            <p:cNvPr id="282" name="타원 33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TextBox 73"/>
            <p:cNvSpPr/>
            <p:nvPr/>
          </p:nvSpPr>
          <p:spPr>
            <a:xfrm>
              <a:off x="88182" y="71797"/>
              <a:ext cx="426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287" name="그룹 41"/>
          <p:cNvGrpSpPr/>
          <p:nvPr/>
        </p:nvGrpSpPr>
        <p:grpSpPr>
          <a:xfrm>
            <a:off x="7696199" y="897454"/>
            <a:ext cx="543706" cy="543706"/>
            <a:chOff x="0" y="0"/>
            <a:chExt cx="543704" cy="543704"/>
          </a:xfrm>
        </p:grpSpPr>
        <p:sp>
          <p:nvSpPr>
            <p:cNvPr id="285" name="타원 42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TextBox 73"/>
            <p:cNvSpPr/>
            <p:nvPr/>
          </p:nvSpPr>
          <p:spPr>
            <a:xfrm>
              <a:off x="88182" y="71797"/>
              <a:ext cx="4221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290" name="그룹 47"/>
          <p:cNvGrpSpPr/>
          <p:nvPr/>
        </p:nvGrpSpPr>
        <p:grpSpPr>
          <a:xfrm>
            <a:off x="5463738" y="40223"/>
            <a:ext cx="543705" cy="543706"/>
            <a:chOff x="0" y="0"/>
            <a:chExt cx="543704" cy="543704"/>
          </a:xfrm>
        </p:grpSpPr>
        <p:sp>
          <p:nvSpPr>
            <p:cNvPr id="288" name="타원 48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TextBox 72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293" name="그룹 50"/>
          <p:cNvGrpSpPr/>
          <p:nvPr/>
        </p:nvGrpSpPr>
        <p:grpSpPr>
          <a:xfrm>
            <a:off x="3526586" y="1330976"/>
            <a:ext cx="543705" cy="543705"/>
            <a:chOff x="0" y="0"/>
            <a:chExt cx="543703" cy="543704"/>
          </a:xfrm>
        </p:grpSpPr>
        <p:sp>
          <p:nvSpPr>
            <p:cNvPr id="291" name="타원 51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TextBox 67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296" name="그룹 53"/>
          <p:cNvGrpSpPr/>
          <p:nvPr/>
        </p:nvGrpSpPr>
        <p:grpSpPr>
          <a:xfrm>
            <a:off x="5567763" y="3407624"/>
            <a:ext cx="543704" cy="543705"/>
            <a:chOff x="0" y="0"/>
            <a:chExt cx="543703" cy="543704"/>
          </a:xfrm>
        </p:grpSpPr>
        <p:sp>
          <p:nvSpPr>
            <p:cNvPr id="294" name="타원 54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TextBox 69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04</a:t>
              </a:r>
            </a:p>
          </p:txBody>
        </p:sp>
      </p:grpSp>
      <p:sp>
        <p:nvSpPr>
          <p:cNvPr id="297" name="TextBox 74"/>
          <p:cNvSpPr txBox="1"/>
          <p:nvPr/>
        </p:nvSpPr>
        <p:spPr>
          <a:xfrm>
            <a:off x="955147" y="2307395"/>
            <a:ext cx="288552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Member_role</a:t>
            </a:r>
          </a:p>
        </p:txBody>
      </p:sp>
      <p:sp>
        <p:nvSpPr>
          <p:cNvPr id="298" name="TextBox 24"/>
          <p:cNvSpPr txBox="1"/>
          <p:nvPr/>
        </p:nvSpPr>
        <p:spPr>
          <a:xfrm>
            <a:off x="955147" y="2511117"/>
            <a:ext cx="334272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r>
              <a:t>회원별 권한 테이블</a:t>
            </a:r>
          </a:p>
        </p:txBody>
      </p:sp>
      <p:sp>
        <p:nvSpPr>
          <p:cNvPr id="299" name="TextBox 78"/>
          <p:cNvSpPr txBox="1"/>
          <p:nvPr/>
        </p:nvSpPr>
        <p:spPr>
          <a:xfrm>
            <a:off x="955147" y="3233580"/>
            <a:ext cx="143753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Camp_upload</a:t>
            </a:r>
          </a:p>
        </p:txBody>
      </p:sp>
      <p:sp>
        <p:nvSpPr>
          <p:cNvPr id="300" name="TextBox 79"/>
          <p:cNvSpPr txBox="1"/>
          <p:nvPr/>
        </p:nvSpPr>
        <p:spPr>
          <a:xfrm>
            <a:off x="955147" y="3437302"/>
            <a:ext cx="319985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r>
              <a:t>첨부파일 테이블</a:t>
            </a:r>
          </a:p>
        </p:txBody>
      </p:sp>
      <p:sp>
        <p:nvSpPr>
          <p:cNvPr id="301" name="TextBox 74"/>
          <p:cNvSpPr txBox="1"/>
          <p:nvPr/>
        </p:nvSpPr>
        <p:spPr>
          <a:xfrm>
            <a:off x="955147" y="4159708"/>
            <a:ext cx="288552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Camp_info</a:t>
            </a:r>
          </a:p>
        </p:txBody>
      </p:sp>
      <p:sp>
        <p:nvSpPr>
          <p:cNvPr id="302" name="TextBox 24"/>
          <p:cNvSpPr txBox="1"/>
          <p:nvPr/>
        </p:nvSpPr>
        <p:spPr>
          <a:xfrm>
            <a:off x="955147" y="4363430"/>
            <a:ext cx="334272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r>
              <a:t>캠핑장 정보 테이블</a:t>
            </a:r>
          </a:p>
        </p:txBody>
      </p:sp>
      <p:sp>
        <p:nvSpPr>
          <p:cNvPr id="303" name="TextBox 78"/>
          <p:cNvSpPr txBox="1"/>
          <p:nvPr/>
        </p:nvSpPr>
        <p:spPr>
          <a:xfrm>
            <a:off x="955147" y="5085894"/>
            <a:ext cx="143753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Camp_notice</a:t>
            </a:r>
          </a:p>
        </p:txBody>
      </p:sp>
      <p:sp>
        <p:nvSpPr>
          <p:cNvPr id="304" name="TextBox 79"/>
          <p:cNvSpPr txBox="1"/>
          <p:nvPr/>
        </p:nvSpPr>
        <p:spPr>
          <a:xfrm>
            <a:off x="955147" y="5289617"/>
            <a:ext cx="319985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pPr>
            <a:r>
              <a:t>게시판 공지사항 테이블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그림 29" descr="그림 29"/>
          <p:cNvPicPr>
            <a:picLocks noChangeAspect="1"/>
          </p:cNvPicPr>
          <p:nvPr/>
        </p:nvPicPr>
        <p:blipFill>
          <a:blip r:embed="rId2"/>
          <a:srcRect l="50317" t="32755"/>
          <a:stretch>
            <a:fillRect/>
          </a:stretch>
        </p:blipFill>
        <p:spPr>
          <a:xfrm>
            <a:off x="3727291" y="2178977"/>
            <a:ext cx="2720619" cy="261803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07" name="그림 42" descr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51" y="2179772"/>
            <a:ext cx="2879076" cy="2618037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sp>
        <p:nvSpPr>
          <p:cNvPr id="308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09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프로젝트 주요 컨텐츠</a:t>
            </a:r>
          </a:p>
        </p:txBody>
      </p:sp>
      <p:sp>
        <p:nvSpPr>
          <p:cNvPr id="310" name="TextBox 19"/>
          <p:cNvSpPr txBox="1"/>
          <p:nvPr/>
        </p:nvSpPr>
        <p:spPr>
          <a:xfrm>
            <a:off x="244602" y="1534411"/>
            <a:ext cx="2608691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주요 컨텐츠 내용입니다.</a:t>
            </a:r>
          </a:p>
        </p:txBody>
      </p:sp>
      <p:pic>
        <p:nvPicPr>
          <p:cNvPr id="311" name="Object 49" descr="Object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372" y="4363799"/>
            <a:ext cx="712925" cy="712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Object 49" descr="Object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24" y="4363799"/>
            <a:ext cx="712925" cy="712925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extBox 52"/>
          <p:cNvSpPr txBox="1"/>
          <p:nvPr/>
        </p:nvSpPr>
        <p:spPr>
          <a:xfrm>
            <a:off x="1975223" y="4481734"/>
            <a:ext cx="280720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1</a:t>
            </a:r>
          </a:p>
        </p:txBody>
      </p:sp>
      <p:sp>
        <p:nvSpPr>
          <p:cNvPr id="314" name="TextBox 53"/>
          <p:cNvSpPr txBox="1"/>
          <p:nvPr/>
        </p:nvSpPr>
        <p:spPr>
          <a:xfrm>
            <a:off x="5013696" y="4481734"/>
            <a:ext cx="293603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2</a:t>
            </a:r>
          </a:p>
        </p:txBody>
      </p:sp>
      <p:sp>
        <p:nvSpPr>
          <p:cNvPr id="315" name="TextBox 54"/>
          <p:cNvSpPr txBox="1"/>
          <p:nvPr/>
        </p:nvSpPr>
        <p:spPr>
          <a:xfrm>
            <a:off x="7869174" y="4481734"/>
            <a:ext cx="293603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3</a:t>
            </a:r>
          </a:p>
        </p:txBody>
      </p:sp>
      <p:sp>
        <p:nvSpPr>
          <p:cNvPr id="316" name="TextBox 55"/>
          <p:cNvSpPr txBox="1"/>
          <p:nvPr/>
        </p:nvSpPr>
        <p:spPr>
          <a:xfrm>
            <a:off x="646179" y="5314062"/>
            <a:ext cx="2658088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dirty="0" err="1"/>
              <a:t>검색</a:t>
            </a:r>
            <a:r>
              <a:rPr dirty="0"/>
              <a:t> 및 </a:t>
            </a:r>
            <a:r>
              <a:rPr dirty="0" err="1"/>
              <a:t>자신의</a:t>
            </a:r>
            <a:r>
              <a:rPr dirty="0"/>
              <a:t> </a:t>
            </a:r>
            <a:r>
              <a:rPr dirty="0" err="1"/>
              <a:t>위치주변</a:t>
            </a:r>
            <a:r>
              <a:rPr dirty="0"/>
              <a:t> </a:t>
            </a:r>
            <a:r>
              <a:rPr dirty="0" err="1"/>
              <a:t>캠핑장</a:t>
            </a:r>
            <a:r>
              <a:rPr dirty="0"/>
              <a:t> </a:t>
            </a:r>
            <a:r>
              <a:rPr dirty="0" err="1"/>
              <a:t>확인</a:t>
            </a:r>
            <a:endParaRPr dirty="0"/>
          </a:p>
        </p:txBody>
      </p:sp>
      <p:sp>
        <p:nvSpPr>
          <p:cNvPr id="317" name="TextBox 56"/>
          <p:cNvSpPr txBox="1"/>
          <p:nvPr/>
        </p:nvSpPr>
        <p:spPr>
          <a:xfrm>
            <a:off x="3937032" y="5314062"/>
            <a:ext cx="255454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algn="ctr"/>
            <a:r>
              <a:rPr dirty="0" err="1"/>
              <a:t>캠핑장에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간단한</a:t>
            </a:r>
            <a:r>
              <a:rPr dirty="0"/>
              <a:t> </a:t>
            </a:r>
            <a:r>
              <a:rPr dirty="0" err="1"/>
              <a:t>정보</a:t>
            </a:r>
            <a:r>
              <a:rPr dirty="0"/>
              <a:t> </a:t>
            </a:r>
            <a:r>
              <a:rPr dirty="0" err="1"/>
              <a:t>파악</a:t>
            </a:r>
            <a:br>
              <a:rPr lang="en-US" dirty="0"/>
            </a:br>
            <a:r>
              <a:rPr lang="ko-KR" altLang="en-US" dirty="0"/>
              <a:t>및 상세페이지 이동 버튼</a:t>
            </a:r>
            <a:endParaRPr dirty="0"/>
          </a:p>
        </p:txBody>
      </p:sp>
      <p:sp>
        <p:nvSpPr>
          <p:cNvPr id="318" name="TextBox 57"/>
          <p:cNvSpPr txBox="1"/>
          <p:nvPr/>
        </p:nvSpPr>
        <p:spPr>
          <a:xfrm>
            <a:off x="6687127" y="5314062"/>
            <a:ext cx="2454893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캠핑장 상세정보 및 홈페이지 이동</a:t>
            </a:r>
          </a:p>
        </p:txBody>
      </p:sp>
      <p:pic>
        <p:nvPicPr>
          <p:cNvPr id="322" name="그림 24" descr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2" y="2178975"/>
            <a:ext cx="3186367" cy="261803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23" name="Object 43" descr="Object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562" y="4363799"/>
            <a:ext cx="712925" cy="712925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extBox 25"/>
          <p:cNvSpPr txBox="1"/>
          <p:nvPr/>
        </p:nvSpPr>
        <p:spPr>
          <a:xfrm>
            <a:off x="1975223" y="4501426"/>
            <a:ext cx="293603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34" y="2160343"/>
            <a:ext cx="3028502" cy="2641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78" y="2164031"/>
            <a:ext cx="3028502" cy="2633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그림 28" descr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20" y="2164031"/>
            <a:ext cx="3028502" cy="2633779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30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프로젝트 주요 컨텐츠</a:t>
            </a:r>
          </a:p>
        </p:txBody>
      </p:sp>
      <p:sp>
        <p:nvSpPr>
          <p:cNvPr id="331" name="TextBox 19"/>
          <p:cNvSpPr txBox="1"/>
          <p:nvPr/>
        </p:nvSpPr>
        <p:spPr>
          <a:xfrm>
            <a:off x="244602" y="1534411"/>
            <a:ext cx="2608691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주요 컨텐츠 내용입니다.</a:t>
            </a:r>
          </a:p>
        </p:txBody>
      </p:sp>
      <p:pic>
        <p:nvPicPr>
          <p:cNvPr id="334" name="Object 49" descr="Object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422" y="4363799"/>
            <a:ext cx="712925" cy="7129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92483F1-B3A6-4CEE-9F04-D1B8BB27F2E4}"/>
              </a:ext>
            </a:extLst>
          </p:cNvPr>
          <p:cNvGrpSpPr/>
          <p:nvPr/>
        </p:nvGrpSpPr>
        <p:grpSpPr>
          <a:xfrm>
            <a:off x="1411308" y="4363799"/>
            <a:ext cx="712925" cy="712925"/>
            <a:chOff x="1660800" y="4363799"/>
            <a:chExt cx="712925" cy="712925"/>
          </a:xfrm>
        </p:grpSpPr>
        <p:pic>
          <p:nvPicPr>
            <p:cNvPr id="332" name="Object 43" descr="Object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0800" y="4363799"/>
              <a:ext cx="712925" cy="71292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5" name="TextBox 52"/>
            <p:cNvSpPr txBox="1"/>
            <p:nvPr/>
          </p:nvSpPr>
          <p:spPr>
            <a:xfrm>
              <a:off x="1870461" y="4481734"/>
              <a:ext cx="280720" cy="472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FD7AAD-5509-44FB-900E-2390BD89F2EB}"/>
              </a:ext>
            </a:extLst>
          </p:cNvPr>
          <p:cNvGrpSpPr/>
          <p:nvPr/>
        </p:nvGrpSpPr>
        <p:grpSpPr>
          <a:xfrm>
            <a:off x="4465376" y="4363799"/>
            <a:ext cx="712925" cy="712925"/>
            <a:chOff x="4683611" y="4363799"/>
            <a:chExt cx="712925" cy="712925"/>
          </a:xfrm>
        </p:grpSpPr>
        <p:pic>
          <p:nvPicPr>
            <p:cNvPr id="333" name="Object 49" descr="Object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3611" y="4363799"/>
              <a:ext cx="712925" cy="71292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6" name="TextBox 53"/>
            <p:cNvSpPr txBox="1"/>
            <p:nvPr/>
          </p:nvSpPr>
          <p:spPr>
            <a:xfrm>
              <a:off x="4908935" y="4481734"/>
              <a:ext cx="293603" cy="472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337" name="TextBox 54"/>
          <p:cNvSpPr txBox="1"/>
          <p:nvPr/>
        </p:nvSpPr>
        <p:spPr>
          <a:xfrm>
            <a:off x="7926083" y="4481734"/>
            <a:ext cx="293603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3</a:t>
            </a:r>
          </a:p>
        </p:txBody>
      </p:sp>
      <p:sp>
        <p:nvSpPr>
          <p:cNvPr id="338" name="TextBox 55"/>
          <p:cNvSpPr txBox="1"/>
          <p:nvPr/>
        </p:nvSpPr>
        <p:spPr>
          <a:xfrm>
            <a:off x="282079" y="5328399"/>
            <a:ext cx="295850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pPr>
            <a:r>
              <a:rPr dirty="0" err="1"/>
              <a:t>공지사항에</a:t>
            </a:r>
            <a:r>
              <a:rPr dirty="0"/>
              <a:t> </a:t>
            </a:r>
            <a:r>
              <a:rPr dirty="0" err="1"/>
              <a:t>파일</a:t>
            </a:r>
            <a:r>
              <a:rPr dirty="0"/>
              <a:t> </a:t>
            </a:r>
            <a:r>
              <a:rPr dirty="0" err="1"/>
              <a:t>업로드</a:t>
            </a:r>
            <a:r>
              <a:rPr dirty="0"/>
              <a:t> 및 </a:t>
            </a:r>
            <a:r>
              <a:rPr dirty="0" err="1"/>
              <a:t>사진첨부</a:t>
            </a:r>
            <a:r>
              <a:rPr dirty="0"/>
              <a:t>!</a:t>
            </a:r>
          </a:p>
        </p:txBody>
      </p:sp>
      <p:sp>
        <p:nvSpPr>
          <p:cNvPr id="339" name="TextBox 56"/>
          <p:cNvSpPr txBox="1"/>
          <p:nvPr/>
        </p:nvSpPr>
        <p:spPr>
          <a:xfrm>
            <a:off x="3647200" y="5314062"/>
            <a:ext cx="234927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pPr>
            <a:r>
              <a:rPr dirty="0" err="1"/>
              <a:t>운영진한테</a:t>
            </a:r>
            <a:r>
              <a:rPr dirty="0"/>
              <a:t> </a:t>
            </a:r>
            <a:r>
              <a:rPr dirty="0" err="1"/>
              <a:t>질문이</a:t>
            </a:r>
            <a:r>
              <a:rPr dirty="0"/>
              <a:t> </a:t>
            </a:r>
            <a:r>
              <a:rPr dirty="0" err="1"/>
              <a:t>가능한</a:t>
            </a:r>
            <a:r>
              <a:rPr dirty="0"/>
              <a:t> </a:t>
            </a:r>
            <a:r>
              <a:rPr dirty="0" err="1"/>
              <a:t>QnA</a:t>
            </a:r>
            <a:r>
              <a:rPr dirty="0"/>
              <a:t>!</a:t>
            </a:r>
          </a:p>
        </p:txBody>
      </p:sp>
      <p:sp>
        <p:nvSpPr>
          <p:cNvPr id="340" name="TextBox 57"/>
          <p:cNvSpPr txBox="1"/>
          <p:nvPr/>
        </p:nvSpPr>
        <p:spPr>
          <a:xfrm>
            <a:off x="6682600" y="5314062"/>
            <a:ext cx="278056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algn="ctr"/>
            <a:r>
              <a:rPr dirty="0" err="1"/>
              <a:t>사진</a:t>
            </a:r>
            <a:r>
              <a:rPr dirty="0"/>
              <a:t> </a:t>
            </a:r>
            <a:r>
              <a:rPr dirty="0" err="1"/>
              <a:t>첨부와</a:t>
            </a:r>
            <a:r>
              <a:rPr dirty="0"/>
              <a:t> </a:t>
            </a:r>
            <a:r>
              <a:rPr dirty="0" err="1"/>
              <a:t>무한</a:t>
            </a:r>
            <a:r>
              <a:rPr dirty="0"/>
              <a:t> </a:t>
            </a:r>
            <a:r>
              <a:rPr dirty="0" err="1"/>
              <a:t>대댓글이</a:t>
            </a:r>
            <a:r>
              <a:rPr dirty="0"/>
              <a:t> </a:t>
            </a:r>
            <a:r>
              <a:rPr dirty="0" err="1"/>
              <a:t>가능한</a:t>
            </a:r>
            <a:r>
              <a:rPr dirty="0"/>
              <a:t> </a:t>
            </a:r>
            <a:br>
              <a:rPr lang="en-US" dirty="0"/>
            </a:br>
            <a:r>
              <a:rPr dirty="0" err="1"/>
              <a:t>후기</a:t>
            </a:r>
            <a:r>
              <a:rPr dirty="0"/>
              <a:t> </a:t>
            </a:r>
            <a:r>
              <a:rPr dirty="0" err="1"/>
              <a:t>게시판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43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요구사항 정의</a:t>
            </a:r>
          </a:p>
        </p:txBody>
      </p:sp>
      <p:sp>
        <p:nvSpPr>
          <p:cNvPr id="344" name="TextBox 19"/>
          <p:cNvSpPr txBox="1"/>
          <p:nvPr/>
        </p:nvSpPr>
        <p:spPr>
          <a:xfrm>
            <a:off x="244603" y="1534411"/>
            <a:ext cx="508087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dirty="0" err="1"/>
              <a:t>프로젝트에</a:t>
            </a:r>
            <a:r>
              <a:rPr dirty="0"/>
              <a:t> </a:t>
            </a:r>
            <a:r>
              <a:rPr dirty="0" err="1"/>
              <a:t>필요한</a:t>
            </a:r>
            <a:r>
              <a:rPr dirty="0"/>
              <a:t> </a:t>
            </a:r>
            <a:r>
              <a:rPr dirty="0" err="1"/>
              <a:t>요구사항에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설명하는</a:t>
            </a:r>
            <a:r>
              <a:rPr dirty="0"/>
              <a:t> </a:t>
            </a:r>
            <a:r>
              <a:rPr dirty="0" err="1"/>
              <a:t>페이지입니다</a:t>
            </a:r>
            <a:r>
              <a:rPr dirty="0"/>
              <a:t>.</a:t>
            </a:r>
          </a:p>
        </p:txBody>
      </p:sp>
      <p:graphicFrame>
        <p:nvGraphicFramePr>
          <p:cNvPr id="345" name="표 5"/>
          <p:cNvGraphicFramePr/>
          <p:nvPr>
            <p:extLst>
              <p:ext uri="{D42A27DB-BD31-4B8C-83A1-F6EECF244321}">
                <p14:modId xmlns:p14="http://schemas.microsoft.com/office/powerpoint/2010/main" val="235637189"/>
              </p:ext>
            </p:extLst>
          </p:nvPr>
        </p:nvGraphicFramePr>
        <p:xfrm>
          <a:off x="224802" y="1886531"/>
          <a:ext cx="9456393" cy="27870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9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7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 grid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비회원</a:t>
                      </a:r>
                      <a:r>
                        <a:rPr sz="16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sz="16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기능</a:t>
                      </a:r>
                      <a:endParaRPr sz="1600" dirty="0">
                        <a:latin typeface="인터파크고딕 B"/>
                        <a:ea typeface="인터파크고딕 B"/>
                        <a:cs typeface="인터파크고딕 B"/>
                        <a:sym typeface="인터파크고딕 B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468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게시판 목록 확인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t>게시판의 내용을 확인 할 수 있습니다.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캠핑장 확인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t>검색을 통한 캠핑장 검색과 상세페이지를 통한 정보를 확인 할 수 있습니다.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회원가입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t>사용자의 정보를 입력하여 회원가입을 할 수 있습니다.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로그인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t>회원가입의 정보를 입력했던 아이디 및 비밀번호를 이용하여 회원전용 서비스를 이용할 수 있습니다.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아이디 찾기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아이디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분실시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본인이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입력했던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이름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, </a:t>
                      </a: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연락처를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lang="ko-KR" altLang="en-US"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입력하여 정보를 </a:t>
                      </a:r>
                      <a:r>
                        <a:rPr lang="ko-KR" altLang="en-US"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찾을수</a:t>
                      </a:r>
                      <a:r>
                        <a:rPr lang="ko-KR" altLang="en-US"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있습니다</a:t>
                      </a:r>
                      <a:r>
                        <a:rPr lang="en-US" altLang="ko-KR"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.</a:t>
                      </a:r>
                      <a:endParaRPr sz="1400" dirty="0">
                        <a:latin typeface="인터파크고딕 B"/>
                        <a:ea typeface="인터파크고딕 B"/>
                        <a:cs typeface="인터파크고딕 B"/>
                        <a:sym typeface="인터파크고딕 B"/>
                      </a:endParaRP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비밀번호 찾기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비밀번호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분실시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본인이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입력했던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아이디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, </a:t>
                      </a: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이메일을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lang="ko-KR" altLang="en-US"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입력하여 임시 비밀번호를 발급 받을 수 있습니다</a:t>
                      </a:r>
                      <a:r>
                        <a:rPr lang="en-US" altLang="ko-KR"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.</a:t>
                      </a:r>
                      <a:endParaRPr sz="1400" dirty="0">
                        <a:latin typeface="인터파크고딕 B"/>
                        <a:ea typeface="인터파크고딕 B"/>
                        <a:cs typeface="인터파크고딕 B"/>
                        <a:sym typeface="인터파크고딕 B"/>
                      </a:endParaRP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46" name="표 5"/>
          <p:cNvGraphicFramePr/>
          <p:nvPr>
            <p:extLst>
              <p:ext uri="{D42A27DB-BD31-4B8C-83A1-F6EECF244321}">
                <p14:modId xmlns:p14="http://schemas.microsoft.com/office/powerpoint/2010/main" val="3051356962"/>
              </p:ext>
            </p:extLst>
          </p:nvPr>
        </p:nvGraphicFramePr>
        <p:xfrm>
          <a:off x="111896" y="4689314"/>
          <a:ext cx="9456394" cy="20167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02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3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 grid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회원</a:t>
                      </a:r>
                      <a:r>
                        <a:rPr sz="16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sz="16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기능</a:t>
                      </a:r>
                      <a:endParaRPr sz="1600" dirty="0">
                        <a:latin typeface="인터파크고딕 B"/>
                        <a:ea typeface="인터파크고딕 B"/>
                        <a:cs typeface="인터파크고딕 B"/>
                        <a:sym typeface="인터파크고딕 B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t>게시판 입력, 수정, 삭제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t>각 게시판 별(공지사항 제외) 입력 및 수정 삭제를 할 수 있습니다. 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비밀번호 수정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rPr dirty="0" err="1"/>
                        <a:t>비밀번호를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수정할</a:t>
                      </a:r>
                      <a:r>
                        <a:rPr dirty="0"/>
                        <a:t> 수 </a:t>
                      </a:r>
                      <a:r>
                        <a:rPr dirty="0" err="1"/>
                        <a:t>있습니다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닉네임 수정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rPr dirty="0" err="1"/>
                        <a:t>닉네임을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수정할</a:t>
                      </a:r>
                      <a:r>
                        <a:rPr dirty="0"/>
                        <a:t> 수 </a:t>
                      </a:r>
                      <a:r>
                        <a:rPr dirty="0" err="1"/>
                        <a:t>있습니다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회원</a:t>
                      </a:r>
                      <a:r>
                        <a:rPr sz="1400" dirty="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 </a:t>
                      </a: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탈퇴</a:t>
                      </a:r>
                      <a:endParaRPr sz="1400" dirty="0">
                        <a:latin typeface="인터파크고딕 B"/>
                        <a:ea typeface="인터파크고딕 B"/>
                        <a:cs typeface="인터파크고딕 B"/>
                        <a:sym typeface="인터파크고딕 B"/>
                      </a:endParaRP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rPr dirty="0" err="1"/>
                        <a:t>회원전용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서비스를</a:t>
                      </a:r>
                      <a:r>
                        <a:rPr dirty="0"/>
                        <a:t> 더 </a:t>
                      </a:r>
                      <a:r>
                        <a:rPr dirty="0" err="1"/>
                        <a:t>이상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이용하지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않을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경우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회원탈퇴를</a:t>
                      </a:r>
                      <a:r>
                        <a:rPr dirty="0"/>
                        <a:t> 할 수 </a:t>
                      </a:r>
                      <a:r>
                        <a:rPr dirty="0" err="1"/>
                        <a:t>있습니다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49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요구사항 정의</a:t>
            </a:r>
          </a:p>
        </p:txBody>
      </p:sp>
      <p:sp>
        <p:nvSpPr>
          <p:cNvPr id="350" name="TextBox 19"/>
          <p:cNvSpPr txBox="1"/>
          <p:nvPr/>
        </p:nvSpPr>
        <p:spPr>
          <a:xfrm>
            <a:off x="244603" y="1534411"/>
            <a:ext cx="508087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dirty="0" err="1"/>
              <a:t>프로젝트에</a:t>
            </a:r>
            <a:r>
              <a:rPr dirty="0"/>
              <a:t> </a:t>
            </a:r>
            <a:r>
              <a:rPr dirty="0" err="1"/>
              <a:t>필요한</a:t>
            </a:r>
            <a:r>
              <a:rPr dirty="0"/>
              <a:t> </a:t>
            </a:r>
            <a:r>
              <a:rPr dirty="0" err="1"/>
              <a:t>요구사항에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설명하는</a:t>
            </a:r>
            <a:r>
              <a:rPr dirty="0"/>
              <a:t> </a:t>
            </a:r>
            <a:r>
              <a:rPr dirty="0" err="1"/>
              <a:t>페이지입니다</a:t>
            </a:r>
            <a:r>
              <a:rPr dirty="0"/>
              <a:t>.</a:t>
            </a:r>
          </a:p>
        </p:txBody>
      </p:sp>
      <p:graphicFrame>
        <p:nvGraphicFramePr>
          <p:cNvPr id="351" name="표 5"/>
          <p:cNvGraphicFramePr/>
          <p:nvPr>
            <p:extLst>
              <p:ext uri="{D42A27DB-BD31-4B8C-83A1-F6EECF244321}">
                <p14:modId xmlns:p14="http://schemas.microsoft.com/office/powerpoint/2010/main" val="3160712605"/>
              </p:ext>
            </p:extLst>
          </p:nvPr>
        </p:nvGraphicFramePr>
        <p:xfrm>
          <a:off x="224802" y="1886531"/>
          <a:ext cx="9456393" cy="1793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94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1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 grid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관리자 기능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t>공지사항 입력, 수정, 삭제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t>게시판 기능 중 하나인 공지사항의 내용을 입력, 삭제, 수정이 가능합니다.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t>QnA 답변 입력,수정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rPr dirty="0" err="1"/>
                        <a:t>유저가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남긴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질문에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대한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답변</a:t>
                      </a:r>
                      <a:r>
                        <a:rPr lang="ko-KR" altLang="en-US" dirty="0"/>
                        <a:t>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입력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및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수정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가능합니다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 dirty="0" err="1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회원관리</a:t>
                      </a:r>
                      <a:endParaRPr sz="1400" dirty="0">
                        <a:latin typeface="인터파크고딕 B"/>
                        <a:ea typeface="인터파크고딕 B"/>
                        <a:cs typeface="인터파크고딕 B"/>
                        <a:sym typeface="인터파크고딕 B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defRPr>
                      </a:pPr>
                      <a:r>
                        <a:rPr lang="ko-KR" altLang="en-US" dirty="0"/>
                        <a:t>회원가입한 유저의 </a:t>
                      </a:r>
                      <a:r>
                        <a:rPr dirty="0" err="1"/>
                        <a:t>정보를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확인</a:t>
                      </a:r>
                      <a:r>
                        <a:rPr lang="ko-KR" altLang="en-US" dirty="0"/>
                        <a:t> 및 정보를 기억하지 못하는 유저들을 위한 임시비밀번호 발급이 가능합니다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45720" marR="4572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54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355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pic>
        <p:nvPicPr>
          <p:cNvPr id="356" name="그림 9" descr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839" y="324154"/>
            <a:ext cx="4824803" cy="620969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357" name="TextBox 61"/>
          <p:cNvSpPr txBox="1"/>
          <p:nvPr/>
        </p:nvSpPr>
        <p:spPr>
          <a:xfrm>
            <a:off x="247816" y="2200943"/>
            <a:ext cx="2768463" cy="34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회원가입 서비스에 들어간 기능</a:t>
            </a:r>
          </a:p>
        </p:txBody>
      </p:sp>
      <p:grpSp>
        <p:nvGrpSpPr>
          <p:cNvPr id="360" name="그룹 16"/>
          <p:cNvGrpSpPr/>
          <p:nvPr/>
        </p:nvGrpSpPr>
        <p:grpSpPr>
          <a:xfrm>
            <a:off x="117060" y="4531740"/>
            <a:ext cx="543704" cy="543705"/>
            <a:chOff x="0" y="0"/>
            <a:chExt cx="543703" cy="543704"/>
          </a:xfrm>
        </p:grpSpPr>
        <p:sp>
          <p:nvSpPr>
            <p:cNvPr id="358" name="타원 42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TextBox 67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363" name="그룹 20"/>
          <p:cNvGrpSpPr/>
          <p:nvPr/>
        </p:nvGrpSpPr>
        <p:grpSpPr>
          <a:xfrm>
            <a:off x="117060" y="5397579"/>
            <a:ext cx="543704" cy="543705"/>
            <a:chOff x="0" y="0"/>
            <a:chExt cx="543703" cy="543704"/>
          </a:xfrm>
        </p:grpSpPr>
        <p:sp>
          <p:nvSpPr>
            <p:cNvPr id="361" name="타원 40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TextBox 69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366" name="그룹 21"/>
          <p:cNvGrpSpPr/>
          <p:nvPr/>
        </p:nvGrpSpPr>
        <p:grpSpPr>
          <a:xfrm>
            <a:off x="117059" y="3594267"/>
            <a:ext cx="543706" cy="543705"/>
            <a:chOff x="0" y="0"/>
            <a:chExt cx="543704" cy="543704"/>
          </a:xfrm>
        </p:grpSpPr>
        <p:sp>
          <p:nvSpPr>
            <p:cNvPr id="364" name="타원 38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TextBox 72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369" name="그룹 22"/>
          <p:cNvGrpSpPr/>
          <p:nvPr/>
        </p:nvGrpSpPr>
        <p:grpSpPr>
          <a:xfrm>
            <a:off x="117059" y="2654509"/>
            <a:ext cx="543706" cy="543705"/>
            <a:chOff x="0" y="0"/>
            <a:chExt cx="543704" cy="543704"/>
          </a:xfrm>
        </p:grpSpPr>
        <p:sp>
          <p:nvSpPr>
            <p:cNvPr id="367" name="타원 36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TextBox 73"/>
            <p:cNvSpPr/>
            <p:nvPr/>
          </p:nvSpPr>
          <p:spPr>
            <a:xfrm>
              <a:off x="88182" y="71797"/>
              <a:ext cx="44658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370" name="TextBox 74"/>
          <p:cNvSpPr txBox="1"/>
          <p:nvPr/>
        </p:nvSpPr>
        <p:spPr>
          <a:xfrm>
            <a:off x="758470" y="2633364"/>
            <a:ext cx="288552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아이디</a:t>
            </a:r>
          </a:p>
        </p:txBody>
      </p:sp>
      <p:sp>
        <p:nvSpPr>
          <p:cNvPr id="371" name="TextBox 24"/>
          <p:cNvSpPr txBox="1"/>
          <p:nvPr/>
        </p:nvSpPr>
        <p:spPr>
          <a:xfrm>
            <a:off x="758471" y="2837085"/>
            <a:ext cx="3617307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6자이상 12자 이하로 작성</a:t>
            </a:r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특수문자 금지, 특정단어 금지</a:t>
            </a:r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3. 아이디 중복확인</a:t>
            </a:r>
          </a:p>
        </p:txBody>
      </p:sp>
      <p:sp>
        <p:nvSpPr>
          <p:cNvPr id="372" name="TextBox 78"/>
          <p:cNvSpPr txBox="1"/>
          <p:nvPr/>
        </p:nvSpPr>
        <p:spPr>
          <a:xfrm>
            <a:off x="758471" y="3559550"/>
            <a:ext cx="7519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비밀번호</a:t>
            </a:r>
          </a:p>
        </p:txBody>
      </p:sp>
      <p:sp>
        <p:nvSpPr>
          <p:cNvPr id="373" name="TextBox 79"/>
          <p:cNvSpPr txBox="1"/>
          <p:nvPr/>
        </p:nvSpPr>
        <p:spPr>
          <a:xfrm>
            <a:off x="758471" y="3763271"/>
            <a:ext cx="3463009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특수문자, 영어, 숫자를 포함한 8~15자리로 작성</a:t>
            </a:r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비밀번호 확인창과 비교하는 기능</a:t>
            </a:r>
          </a:p>
        </p:txBody>
      </p:sp>
      <p:sp>
        <p:nvSpPr>
          <p:cNvPr id="374" name="TextBox 83"/>
          <p:cNvSpPr txBox="1"/>
          <p:nvPr/>
        </p:nvSpPr>
        <p:spPr>
          <a:xfrm>
            <a:off x="758471" y="4531740"/>
            <a:ext cx="7519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닉네임</a:t>
            </a:r>
          </a:p>
        </p:txBody>
      </p:sp>
      <p:sp>
        <p:nvSpPr>
          <p:cNvPr id="375" name="TextBox 84"/>
          <p:cNvSpPr txBox="1"/>
          <p:nvPr/>
        </p:nvSpPr>
        <p:spPr>
          <a:xfrm>
            <a:off x="758471" y="4735462"/>
            <a:ext cx="3463009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특수문자를 제외한 2~10글자로 작성</a:t>
            </a:r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특정단어 사용금지</a:t>
            </a:r>
          </a:p>
        </p:txBody>
      </p:sp>
      <p:sp>
        <p:nvSpPr>
          <p:cNvPr id="376" name="TextBox 85"/>
          <p:cNvSpPr txBox="1"/>
          <p:nvPr/>
        </p:nvSpPr>
        <p:spPr>
          <a:xfrm>
            <a:off x="758471" y="5440891"/>
            <a:ext cx="7519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생년월일</a:t>
            </a:r>
          </a:p>
        </p:txBody>
      </p:sp>
      <p:sp>
        <p:nvSpPr>
          <p:cNvPr id="377" name="TextBox 86"/>
          <p:cNvSpPr txBox="1"/>
          <p:nvPr/>
        </p:nvSpPr>
        <p:spPr>
          <a:xfrm>
            <a:off x="758471" y="5644613"/>
            <a:ext cx="34630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만 18세미만, 1900년도 이전으로 가입이 불가능</a:t>
            </a:r>
          </a:p>
        </p:txBody>
      </p:sp>
      <p:grpSp>
        <p:nvGrpSpPr>
          <p:cNvPr id="380" name="그룹 31"/>
          <p:cNvGrpSpPr/>
          <p:nvPr/>
        </p:nvGrpSpPr>
        <p:grpSpPr>
          <a:xfrm>
            <a:off x="117060" y="6142601"/>
            <a:ext cx="543704" cy="543705"/>
            <a:chOff x="0" y="0"/>
            <a:chExt cx="543703" cy="543704"/>
          </a:xfrm>
        </p:grpSpPr>
        <p:sp>
          <p:nvSpPr>
            <p:cNvPr id="378" name="타원 34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TextBox 89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05</a:t>
              </a:r>
            </a:p>
          </p:txBody>
        </p:sp>
      </p:grpSp>
      <p:sp>
        <p:nvSpPr>
          <p:cNvPr id="381" name="TextBox 90"/>
          <p:cNvSpPr txBox="1"/>
          <p:nvPr/>
        </p:nvSpPr>
        <p:spPr>
          <a:xfrm>
            <a:off x="758471" y="6185913"/>
            <a:ext cx="7519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이메일</a:t>
            </a:r>
          </a:p>
        </p:txBody>
      </p:sp>
      <p:sp>
        <p:nvSpPr>
          <p:cNvPr id="382" name="TextBox 91"/>
          <p:cNvSpPr txBox="1"/>
          <p:nvPr/>
        </p:nvSpPr>
        <p:spPr>
          <a:xfrm>
            <a:off x="758471" y="6389635"/>
            <a:ext cx="383848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dirty="0"/>
              <a:t>1. </a:t>
            </a:r>
            <a:r>
              <a:rPr dirty="0" err="1"/>
              <a:t>회원가입</a:t>
            </a:r>
            <a:r>
              <a:rPr dirty="0"/>
              <a:t> 후 </a:t>
            </a:r>
            <a:r>
              <a:rPr lang="ko-KR" altLang="en-US" dirty="0"/>
              <a:t>회원인증을 하기 위한 이메일 작성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85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386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pic>
        <p:nvPicPr>
          <p:cNvPr id="387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071" y="1168905"/>
            <a:ext cx="5490227" cy="2291073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388" name="TextBox 102"/>
          <p:cNvSpPr txBox="1"/>
          <p:nvPr/>
        </p:nvSpPr>
        <p:spPr>
          <a:xfrm>
            <a:off x="157617" y="2541895"/>
            <a:ext cx="2768463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lang="ko-KR" altLang="en-US" dirty="0"/>
              <a:t>로그인</a:t>
            </a:r>
            <a:r>
              <a:rPr dirty="0"/>
              <a:t> </a:t>
            </a:r>
            <a:r>
              <a:rPr dirty="0" err="1"/>
              <a:t>서비스에</a:t>
            </a:r>
            <a:r>
              <a:rPr dirty="0"/>
              <a:t> </a:t>
            </a:r>
            <a:r>
              <a:rPr dirty="0" err="1"/>
              <a:t>들어간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grpSp>
        <p:nvGrpSpPr>
          <p:cNvPr id="391" name="그룹 7"/>
          <p:cNvGrpSpPr/>
          <p:nvPr/>
        </p:nvGrpSpPr>
        <p:grpSpPr>
          <a:xfrm>
            <a:off x="26861" y="4872690"/>
            <a:ext cx="543704" cy="543705"/>
            <a:chOff x="0" y="0"/>
            <a:chExt cx="543703" cy="543704"/>
          </a:xfrm>
        </p:grpSpPr>
        <p:sp>
          <p:nvSpPr>
            <p:cNvPr id="389" name="타원 24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TextBox 105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394" name="그룹 8"/>
          <p:cNvGrpSpPr/>
          <p:nvPr/>
        </p:nvGrpSpPr>
        <p:grpSpPr>
          <a:xfrm>
            <a:off x="26860" y="3935219"/>
            <a:ext cx="543706" cy="543705"/>
            <a:chOff x="0" y="0"/>
            <a:chExt cx="543704" cy="543704"/>
          </a:xfrm>
        </p:grpSpPr>
        <p:sp>
          <p:nvSpPr>
            <p:cNvPr id="392" name="타원 22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TextBox 108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397" name="그룹 10"/>
          <p:cNvGrpSpPr/>
          <p:nvPr/>
        </p:nvGrpSpPr>
        <p:grpSpPr>
          <a:xfrm>
            <a:off x="26860" y="2995459"/>
            <a:ext cx="567956" cy="543706"/>
            <a:chOff x="0" y="0"/>
            <a:chExt cx="567954" cy="543704"/>
          </a:xfrm>
        </p:grpSpPr>
        <p:sp>
          <p:nvSpPr>
            <p:cNvPr id="395" name="타원 20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TextBox 111"/>
            <p:cNvSpPr/>
            <p:nvPr/>
          </p:nvSpPr>
          <p:spPr>
            <a:xfrm>
              <a:off x="88182" y="71797"/>
              <a:ext cx="4797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398" name="TextBox 112"/>
          <p:cNvSpPr txBox="1"/>
          <p:nvPr/>
        </p:nvSpPr>
        <p:spPr>
          <a:xfrm>
            <a:off x="668271" y="2974314"/>
            <a:ext cx="28855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소셜 로그인</a:t>
            </a:r>
          </a:p>
        </p:txBody>
      </p:sp>
      <p:sp>
        <p:nvSpPr>
          <p:cNvPr id="399" name="TextBox 113"/>
          <p:cNvSpPr txBox="1"/>
          <p:nvPr/>
        </p:nvSpPr>
        <p:spPr>
          <a:xfrm>
            <a:off x="668271" y="3178037"/>
            <a:ext cx="3944848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dirty="0" err="1"/>
              <a:t>네이버</a:t>
            </a:r>
            <a:r>
              <a:rPr dirty="0"/>
              <a:t>, </a:t>
            </a:r>
            <a:r>
              <a:rPr dirty="0" err="1"/>
              <a:t>카카오</a:t>
            </a:r>
            <a:r>
              <a:rPr dirty="0"/>
              <a:t>, </a:t>
            </a:r>
            <a:r>
              <a:rPr dirty="0" err="1"/>
              <a:t>구글을</a:t>
            </a:r>
            <a:r>
              <a:rPr dirty="0"/>
              <a:t> </a:t>
            </a:r>
            <a:r>
              <a:rPr dirty="0" err="1"/>
              <a:t>통한</a:t>
            </a:r>
            <a:r>
              <a:rPr dirty="0"/>
              <a:t> </a:t>
            </a:r>
            <a:r>
              <a:rPr dirty="0" err="1"/>
              <a:t>소셜로그인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sp>
        <p:nvSpPr>
          <p:cNvPr id="400" name="TextBox 114"/>
          <p:cNvSpPr txBox="1"/>
          <p:nvPr/>
        </p:nvSpPr>
        <p:spPr>
          <a:xfrm>
            <a:off x="668271" y="3900501"/>
            <a:ext cx="241993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아이디, 비밀번호 찾기</a:t>
            </a:r>
          </a:p>
        </p:txBody>
      </p:sp>
      <p:sp>
        <p:nvSpPr>
          <p:cNvPr id="401" name="TextBox 115"/>
          <p:cNvSpPr txBox="1"/>
          <p:nvPr/>
        </p:nvSpPr>
        <p:spPr>
          <a:xfrm>
            <a:off x="668271" y="4104223"/>
            <a:ext cx="377692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lang="ko-KR" altLang="en-US" dirty="0" err="1"/>
              <a:t>회원가입했던</a:t>
            </a:r>
            <a:r>
              <a:rPr lang="ko-KR" altLang="en-US" dirty="0"/>
              <a:t> </a:t>
            </a:r>
            <a:r>
              <a:rPr dirty="0" err="1"/>
              <a:t>계정을</a:t>
            </a:r>
            <a:r>
              <a:rPr dirty="0"/>
              <a:t> </a:t>
            </a:r>
            <a:r>
              <a:rPr dirty="0" err="1"/>
              <a:t>잃어버렸을</a:t>
            </a:r>
            <a:r>
              <a:rPr lang="en-US" dirty="0"/>
              <a:t> </a:t>
            </a:r>
            <a:r>
              <a:rPr lang="ko-KR" altLang="en-US" dirty="0"/>
              <a:t>경우 아이디와 비밀번호를 찾기 위한 기능</a:t>
            </a:r>
            <a:endParaRPr dirty="0"/>
          </a:p>
        </p:txBody>
      </p:sp>
      <p:sp>
        <p:nvSpPr>
          <p:cNvPr id="402" name="TextBox 116"/>
          <p:cNvSpPr txBox="1"/>
          <p:nvPr/>
        </p:nvSpPr>
        <p:spPr>
          <a:xfrm>
            <a:off x="668271" y="4872690"/>
            <a:ext cx="15139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회원별 권한 설정</a:t>
            </a:r>
          </a:p>
        </p:txBody>
      </p:sp>
      <p:sp>
        <p:nvSpPr>
          <p:cNvPr id="403" name="TextBox 117"/>
          <p:cNvSpPr txBox="1"/>
          <p:nvPr/>
        </p:nvSpPr>
        <p:spPr>
          <a:xfrm>
            <a:off x="668271" y="5184310"/>
            <a:ext cx="35827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dirty="0" err="1"/>
              <a:t>NG캠핑</a:t>
            </a:r>
            <a:r>
              <a:rPr dirty="0"/>
              <a:t> </a:t>
            </a:r>
            <a:r>
              <a:rPr dirty="0" err="1"/>
              <a:t>로그인</a:t>
            </a:r>
            <a:r>
              <a:rPr dirty="0"/>
              <a:t> </a:t>
            </a:r>
            <a:r>
              <a:rPr dirty="0" err="1"/>
              <a:t>진행</a:t>
            </a:r>
            <a:r>
              <a:rPr lang="ko-KR" altLang="en-US" dirty="0"/>
              <a:t>시 각 회원 권한별로 서비스가</a:t>
            </a:r>
            <a:br>
              <a:rPr lang="en-US" altLang="ko-KR" dirty="0"/>
            </a:br>
            <a:r>
              <a:rPr lang="ko-KR" altLang="en-US" dirty="0"/>
              <a:t>제공됩니다</a:t>
            </a:r>
            <a:r>
              <a:rPr lang="en-US" altLang="ko-KR" dirty="0"/>
              <a:t>. (GUEST,USER,ADMIN)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0"/>
            <a:ext cx="99441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57" y="-6107"/>
            <a:ext cx="385884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Object 2"/>
          <p:cNvSpPr txBox="1"/>
          <p:nvPr/>
        </p:nvSpPr>
        <p:spPr>
          <a:xfrm>
            <a:off x="198119" y="615540"/>
            <a:ext cx="295528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800"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lvl1pPr>
          </a:lstStyle>
          <a:p>
            <a:r>
              <a:t>Contents</a:t>
            </a:r>
          </a:p>
        </p:txBody>
      </p:sp>
      <p:sp>
        <p:nvSpPr>
          <p:cNvPr id="104" name="TextBox 1"/>
          <p:cNvSpPr txBox="1"/>
          <p:nvPr/>
        </p:nvSpPr>
        <p:spPr>
          <a:xfrm>
            <a:off x="4024331" y="427213"/>
            <a:ext cx="1441125" cy="34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1. 프로젝트 개요</a:t>
            </a:r>
          </a:p>
        </p:txBody>
      </p:sp>
      <p:sp>
        <p:nvSpPr>
          <p:cNvPr id="105" name="TextBox 3"/>
          <p:cNvSpPr txBox="1"/>
          <p:nvPr/>
        </p:nvSpPr>
        <p:spPr>
          <a:xfrm>
            <a:off x="4084319" y="795753"/>
            <a:ext cx="3440222" cy="1208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프로젝트명 및 프로젝트 기간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선정 이유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3. 프로젝트 최종목표 및 사용할 프로그램과 API</a:t>
            </a:r>
          </a:p>
        </p:txBody>
      </p:sp>
      <p:sp>
        <p:nvSpPr>
          <p:cNvPr id="106" name="직선 연결선 7"/>
          <p:cNvSpPr/>
          <p:nvPr/>
        </p:nvSpPr>
        <p:spPr>
          <a:xfrm>
            <a:off x="4038600" y="457200"/>
            <a:ext cx="5562601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직선 연결선 122"/>
          <p:cNvSpPr/>
          <p:nvPr/>
        </p:nvSpPr>
        <p:spPr>
          <a:xfrm>
            <a:off x="4038600" y="762000"/>
            <a:ext cx="5562601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8" name="그래픽 123"/>
          <p:cNvSpPr/>
          <p:nvPr/>
        </p:nvSpPr>
        <p:spPr>
          <a:xfrm>
            <a:off x="755233" y="2623196"/>
            <a:ext cx="2325959" cy="1615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7" y="19320"/>
                </a:moveTo>
                <a:lnTo>
                  <a:pt x="10867" y="9003"/>
                </a:lnTo>
                <a:lnTo>
                  <a:pt x="15214" y="19320"/>
                </a:lnTo>
                <a:lnTo>
                  <a:pt x="10867" y="19320"/>
                </a:lnTo>
                <a:close/>
                <a:moveTo>
                  <a:pt x="2361" y="19320"/>
                </a:moveTo>
                <a:lnTo>
                  <a:pt x="751" y="17002"/>
                </a:lnTo>
                <a:lnTo>
                  <a:pt x="0" y="18084"/>
                </a:lnTo>
                <a:lnTo>
                  <a:pt x="832" y="19282"/>
                </a:lnTo>
                <a:lnTo>
                  <a:pt x="134" y="19282"/>
                </a:lnTo>
                <a:lnTo>
                  <a:pt x="134" y="21600"/>
                </a:lnTo>
                <a:lnTo>
                  <a:pt x="21600" y="21600"/>
                </a:lnTo>
                <a:lnTo>
                  <a:pt x="21600" y="19282"/>
                </a:lnTo>
                <a:lnTo>
                  <a:pt x="20607" y="19282"/>
                </a:lnTo>
                <a:lnTo>
                  <a:pt x="21439" y="18084"/>
                </a:lnTo>
                <a:lnTo>
                  <a:pt x="20688" y="17002"/>
                </a:lnTo>
                <a:lnTo>
                  <a:pt x="19078" y="19320"/>
                </a:lnTo>
                <a:lnTo>
                  <a:pt x="18997" y="19320"/>
                </a:lnTo>
                <a:lnTo>
                  <a:pt x="10867" y="0"/>
                </a:lnTo>
                <a:lnTo>
                  <a:pt x="2495" y="19320"/>
                </a:lnTo>
              </a:path>
            </a:pathLst>
          </a:custGeom>
          <a:solidFill>
            <a:srgbClr val="28CC9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9" name="그래픽 123"/>
          <p:cNvSpPr/>
          <p:nvPr/>
        </p:nvSpPr>
        <p:spPr>
          <a:xfrm>
            <a:off x="474969" y="2460163"/>
            <a:ext cx="2325960" cy="1615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7" y="19320"/>
                </a:moveTo>
                <a:lnTo>
                  <a:pt x="10867" y="9003"/>
                </a:lnTo>
                <a:lnTo>
                  <a:pt x="15214" y="19320"/>
                </a:lnTo>
                <a:lnTo>
                  <a:pt x="10867" y="19320"/>
                </a:lnTo>
                <a:close/>
                <a:moveTo>
                  <a:pt x="2361" y="19320"/>
                </a:moveTo>
                <a:lnTo>
                  <a:pt x="751" y="17002"/>
                </a:lnTo>
                <a:lnTo>
                  <a:pt x="0" y="18084"/>
                </a:lnTo>
                <a:lnTo>
                  <a:pt x="832" y="19282"/>
                </a:lnTo>
                <a:lnTo>
                  <a:pt x="134" y="19282"/>
                </a:lnTo>
                <a:lnTo>
                  <a:pt x="134" y="21600"/>
                </a:lnTo>
                <a:lnTo>
                  <a:pt x="21600" y="21600"/>
                </a:lnTo>
                <a:lnTo>
                  <a:pt x="21600" y="19282"/>
                </a:lnTo>
                <a:lnTo>
                  <a:pt x="20607" y="19282"/>
                </a:lnTo>
                <a:lnTo>
                  <a:pt x="21439" y="18084"/>
                </a:lnTo>
                <a:lnTo>
                  <a:pt x="20688" y="17002"/>
                </a:lnTo>
                <a:lnTo>
                  <a:pt x="19078" y="19320"/>
                </a:lnTo>
                <a:lnTo>
                  <a:pt x="18997" y="19320"/>
                </a:lnTo>
                <a:lnTo>
                  <a:pt x="10867" y="0"/>
                </a:lnTo>
                <a:lnTo>
                  <a:pt x="2495" y="19320"/>
                </a:lnTo>
              </a:path>
            </a:pathLst>
          </a:custGeom>
          <a:solidFill>
            <a:srgbClr val="D7E4B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TextBox 18"/>
          <p:cNvSpPr txBox="1"/>
          <p:nvPr/>
        </p:nvSpPr>
        <p:spPr>
          <a:xfrm>
            <a:off x="4024330" y="2332214"/>
            <a:ext cx="2081341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2. 프로젝트 조직 및 역할</a:t>
            </a:r>
          </a:p>
        </p:txBody>
      </p:sp>
      <p:sp>
        <p:nvSpPr>
          <p:cNvPr id="111" name="TextBox 19"/>
          <p:cNvSpPr txBox="1"/>
          <p:nvPr/>
        </p:nvSpPr>
        <p:spPr>
          <a:xfrm>
            <a:off x="4084319" y="2700753"/>
            <a:ext cx="1784792" cy="76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 조직 구성도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역할 구성</a:t>
            </a:r>
          </a:p>
        </p:txBody>
      </p:sp>
      <p:sp>
        <p:nvSpPr>
          <p:cNvPr id="112" name="직선 연결선 20"/>
          <p:cNvSpPr/>
          <p:nvPr/>
        </p:nvSpPr>
        <p:spPr>
          <a:xfrm>
            <a:off x="4038600" y="2362200"/>
            <a:ext cx="5562601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직선 연결선 21"/>
          <p:cNvSpPr/>
          <p:nvPr/>
        </p:nvSpPr>
        <p:spPr>
          <a:xfrm>
            <a:off x="4038600" y="2667000"/>
            <a:ext cx="5562601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" name="TextBox 22"/>
          <p:cNvSpPr txBox="1"/>
          <p:nvPr/>
        </p:nvSpPr>
        <p:spPr>
          <a:xfrm>
            <a:off x="4024331" y="3752424"/>
            <a:ext cx="1792661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3. 프로젝트 구성요소</a:t>
            </a:r>
          </a:p>
        </p:txBody>
      </p:sp>
      <p:sp>
        <p:nvSpPr>
          <p:cNvPr id="115" name="TextBox 23"/>
          <p:cNvSpPr txBox="1"/>
          <p:nvPr/>
        </p:nvSpPr>
        <p:spPr>
          <a:xfrm>
            <a:off x="4084320" y="4120965"/>
            <a:ext cx="1784792" cy="1652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 ERD 구성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주요 컨텐츠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3. 요구사항정의서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4. 실제구현화면</a:t>
            </a:r>
          </a:p>
        </p:txBody>
      </p:sp>
      <p:sp>
        <p:nvSpPr>
          <p:cNvPr id="116" name="직선 연결선 24"/>
          <p:cNvSpPr/>
          <p:nvPr/>
        </p:nvSpPr>
        <p:spPr>
          <a:xfrm>
            <a:off x="4038600" y="3782410"/>
            <a:ext cx="5562601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" name="직선 연결선 25"/>
          <p:cNvSpPr/>
          <p:nvPr/>
        </p:nvSpPr>
        <p:spPr>
          <a:xfrm>
            <a:off x="4038600" y="4087210"/>
            <a:ext cx="5562601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85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386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sp>
        <p:nvSpPr>
          <p:cNvPr id="388" name="TextBox 102"/>
          <p:cNvSpPr txBox="1"/>
          <p:nvPr/>
        </p:nvSpPr>
        <p:spPr>
          <a:xfrm>
            <a:off x="157617" y="2541895"/>
            <a:ext cx="428757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lang="ko-KR" altLang="en-US" dirty="0"/>
              <a:t>아이디 찾기</a:t>
            </a:r>
            <a:r>
              <a:rPr lang="en-US" altLang="ko-KR" dirty="0"/>
              <a:t>, </a:t>
            </a:r>
            <a:r>
              <a:rPr lang="ko-KR" altLang="en-US" dirty="0" err="1"/>
              <a:t>비밀번호찾기</a:t>
            </a:r>
            <a:r>
              <a:rPr lang="ko-KR" altLang="en-US" dirty="0"/>
              <a:t> 서비스에 들어간 기능</a:t>
            </a:r>
            <a:endParaRPr dirty="0"/>
          </a:p>
        </p:txBody>
      </p:sp>
      <p:grpSp>
        <p:nvGrpSpPr>
          <p:cNvPr id="394" name="그룹 8"/>
          <p:cNvGrpSpPr/>
          <p:nvPr/>
        </p:nvGrpSpPr>
        <p:grpSpPr>
          <a:xfrm>
            <a:off x="26860" y="3935219"/>
            <a:ext cx="543706" cy="543705"/>
            <a:chOff x="0" y="0"/>
            <a:chExt cx="543704" cy="543704"/>
          </a:xfrm>
        </p:grpSpPr>
        <p:sp>
          <p:nvSpPr>
            <p:cNvPr id="392" name="타원 22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TextBox 108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397" name="그룹 10"/>
          <p:cNvGrpSpPr/>
          <p:nvPr/>
        </p:nvGrpSpPr>
        <p:grpSpPr>
          <a:xfrm>
            <a:off x="26860" y="2995459"/>
            <a:ext cx="567956" cy="543706"/>
            <a:chOff x="0" y="0"/>
            <a:chExt cx="567954" cy="543704"/>
          </a:xfrm>
        </p:grpSpPr>
        <p:sp>
          <p:nvSpPr>
            <p:cNvPr id="395" name="타원 20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TextBox 111"/>
            <p:cNvSpPr/>
            <p:nvPr/>
          </p:nvSpPr>
          <p:spPr>
            <a:xfrm>
              <a:off x="88182" y="71797"/>
              <a:ext cx="4797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398" name="TextBox 112"/>
          <p:cNvSpPr txBox="1"/>
          <p:nvPr/>
        </p:nvSpPr>
        <p:spPr>
          <a:xfrm>
            <a:off x="668271" y="2974314"/>
            <a:ext cx="28855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lang="ko-KR" altLang="en-US"/>
              <a:t>아이디 찾기</a:t>
            </a:r>
            <a:endParaRPr dirty="0"/>
          </a:p>
        </p:txBody>
      </p:sp>
      <p:sp>
        <p:nvSpPr>
          <p:cNvPr id="399" name="TextBox 113"/>
          <p:cNvSpPr txBox="1"/>
          <p:nvPr/>
        </p:nvSpPr>
        <p:spPr>
          <a:xfrm>
            <a:off x="668271" y="3178037"/>
            <a:ext cx="39448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lang="ko-KR" altLang="en-US" dirty="0"/>
              <a:t>아이디 찾기 페이지에 입력한 이름과 전화번호를 저장된</a:t>
            </a:r>
            <a:br>
              <a:rPr lang="en-US" altLang="ko-KR" dirty="0"/>
            </a:br>
            <a:r>
              <a:rPr lang="en-US" altLang="ko-KR" dirty="0"/>
              <a:t>DB</a:t>
            </a:r>
            <a:r>
              <a:rPr lang="ko-KR" altLang="en-US" dirty="0"/>
              <a:t>와 비교하여 값이 있는 경우 아이디 값을 가져옴</a:t>
            </a:r>
            <a:endParaRPr dirty="0"/>
          </a:p>
        </p:txBody>
      </p:sp>
      <p:sp>
        <p:nvSpPr>
          <p:cNvPr id="400" name="TextBox 114"/>
          <p:cNvSpPr txBox="1"/>
          <p:nvPr/>
        </p:nvSpPr>
        <p:spPr>
          <a:xfrm>
            <a:off x="668271" y="3900501"/>
            <a:ext cx="241993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rPr dirty="0" err="1"/>
              <a:t>비밀번호</a:t>
            </a:r>
            <a:r>
              <a:rPr dirty="0"/>
              <a:t> </a:t>
            </a:r>
            <a:r>
              <a:rPr dirty="0" err="1"/>
              <a:t>찾기</a:t>
            </a:r>
            <a:endParaRPr dirty="0"/>
          </a:p>
        </p:txBody>
      </p:sp>
      <p:sp>
        <p:nvSpPr>
          <p:cNvPr id="401" name="TextBox 115"/>
          <p:cNvSpPr txBox="1"/>
          <p:nvPr/>
        </p:nvSpPr>
        <p:spPr>
          <a:xfrm>
            <a:off x="668271" y="4104223"/>
            <a:ext cx="428472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lang="ko-KR" altLang="en-US" dirty="0"/>
              <a:t>비밀번호 찾기 페이지에 입력한 아이디와 이메일을 저장된        </a:t>
            </a:r>
            <a:endParaRPr lang="en-US" altLang="ko-KR" dirty="0"/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lang="en-US" altLang="ko-KR" dirty="0"/>
              <a:t>DB</a:t>
            </a:r>
            <a:r>
              <a:rPr lang="ko-KR" altLang="en-US" dirty="0"/>
              <a:t>와 비교하여 값이 있는 경우  임시비밀번호를 이메일로 발송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E7A4C-5AFB-4323-BCD5-9C7DAFE9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9" y="1694306"/>
            <a:ext cx="4624589" cy="9878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CFC539-E9D2-47E1-8DE6-F2D78741F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961509"/>
            <a:ext cx="4624590" cy="95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8661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85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386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sp>
        <p:nvSpPr>
          <p:cNvPr id="388" name="TextBox 102"/>
          <p:cNvSpPr txBox="1"/>
          <p:nvPr/>
        </p:nvSpPr>
        <p:spPr>
          <a:xfrm>
            <a:off x="157617" y="2541895"/>
            <a:ext cx="428757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lang="ko-KR" altLang="en-US" dirty="0"/>
              <a:t>소셜 로그인 서비스에 들어간 기능</a:t>
            </a:r>
            <a:endParaRPr dirty="0"/>
          </a:p>
        </p:txBody>
      </p:sp>
      <p:grpSp>
        <p:nvGrpSpPr>
          <p:cNvPr id="397" name="그룹 10"/>
          <p:cNvGrpSpPr/>
          <p:nvPr/>
        </p:nvGrpSpPr>
        <p:grpSpPr>
          <a:xfrm>
            <a:off x="26860" y="2995459"/>
            <a:ext cx="567956" cy="543706"/>
            <a:chOff x="0" y="0"/>
            <a:chExt cx="567954" cy="543704"/>
          </a:xfrm>
        </p:grpSpPr>
        <p:sp>
          <p:nvSpPr>
            <p:cNvPr id="395" name="타원 20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TextBox 111"/>
            <p:cNvSpPr/>
            <p:nvPr/>
          </p:nvSpPr>
          <p:spPr>
            <a:xfrm>
              <a:off x="88182" y="71797"/>
              <a:ext cx="4797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398" name="TextBox 112"/>
          <p:cNvSpPr txBox="1"/>
          <p:nvPr/>
        </p:nvSpPr>
        <p:spPr>
          <a:xfrm>
            <a:off x="668271" y="2974314"/>
            <a:ext cx="28855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lang="ko-KR" altLang="en-US" dirty="0"/>
              <a:t>네이버 소셜 로그인</a:t>
            </a:r>
            <a:endParaRPr dirty="0"/>
          </a:p>
        </p:txBody>
      </p:sp>
      <p:sp>
        <p:nvSpPr>
          <p:cNvPr id="399" name="TextBox 113"/>
          <p:cNvSpPr txBox="1"/>
          <p:nvPr/>
        </p:nvSpPr>
        <p:spPr>
          <a:xfrm>
            <a:off x="668271" y="3178037"/>
            <a:ext cx="3944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lang="ko-KR" altLang="en-US" dirty="0"/>
              <a:t>네이버 아이디를 통한 </a:t>
            </a:r>
            <a:r>
              <a:rPr lang="en-US" altLang="ko-KR" dirty="0"/>
              <a:t>NG</a:t>
            </a:r>
            <a:r>
              <a:rPr lang="ko-KR" altLang="en-US" dirty="0"/>
              <a:t>캠핑 로그인 기능 구현</a:t>
            </a:r>
            <a:endParaRPr dirty="0"/>
          </a:p>
        </p:txBody>
      </p:sp>
      <p:pic>
        <p:nvPicPr>
          <p:cNvPr id="18" name="그림 5" descr="그림 5">
            <a:extLst>
              <a:ext uri="{FF2B5EF4-FFF2-40B4-BE49-F238E27FC236}">
                <a16:creationId xmlns:a16="http://schemas.microsoft.com/office/drawing/2014/main" id="{A4DD7AFD-DB14-426B-9F4B-9D7AEB40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27" y="1491027"/>
            <a:ext cx="4908071" cy="2048139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C2213E-10E0-467F-A16F-DE1520A5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3762296"/>
            <a:ext cx="1404938" cy="16071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253806-EEBE-47C1-9CC8-A90079EAF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13" y="3762296"/>
            <a:ext cx="1529832" cy="16046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7296E3-58AE-4B19-AACE-4F3375E70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721" y="3762296"/>
            <a:ext cx="1450974" cy="16046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그룹 7">
            <a:extLst>
              <a:ext uri="{FF2B5EF4-FFF2-40B4-BE49-F238E27FC236}">
                <a16:creationId xmlns:a16="http://schemas.microsoft.com/office/drawing/2014/main" id="{E11F7BC4-3732-4076-B984-C809F796AC4C}"/>
              </a:ext>
            </a:extLst>
          </p:cNvPr>
          <p:cNvGrpSpPr/>
          <p:nvPr/>
        </p:nvGrpSpPr>
        <p:grpSpPr>
          <a:xfrm>
            <a:off x="26861" y="4872690"/>
            <a:ext cx="543704" cy="543705"/>
            <a:chOff x="0" y="0"/>
            <a:chExt cx="543703" cy="543704"/>
          </a:xfrm>
        </p:grpSpPr>
        <p:sp>
          <p:nvSpPr>
            <p:cNvPr id="26" name="타원 24">
              <a:extLst>
                <a:ext uri="{FF2B5EF4-FFF2-40B4-BE49-F238E27FC236}">
                  <a16:creationId xmlns:a16="http://schemas.microsoft.com/office/drawing/2014/main" id="{7877D7F1-CAD0-4508-8138-E04BCF6A03F6}"/>
                </a:ext>
              </a:extLst>
            </p:cNvPr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TextBox 105">
              <a:extLst>
                <a:ext uri="{FF2B5EF4-FFF2-40B4-BE49-F238E27FC236}">
                  <a16:creationId xmlns:a16="http://schemas.microsoft.com/office/drawing/2014/main" id="{69944C59-0E1E-49B9-9125-538ADCFAD311}"/>
                </a:ext>
              </a:extLst>
            </p:cNvPr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28" name="그룹 8">
            <a:extLst>
              <a:ext uri="{FF2B5EF4-FFF2-40B4-BE49-F238E27FC236}">
                <a16:creationId xmlns:a16="http://schemas.microsoft.com/office/drawing/2014/main" id="{6B89B335-3D5A-49AC-AE6D-DAB760C54AC7}"/>
              </a:ext>
            </a:extLst>
          </p:cNvPr>
          <p:cNvGrpSpPr/>
          <p:nvPr/>
        </p:nvGrpSpPr>
        <p:grpSpPr>
          <a:xfrm>
            <a:off x="26860" y="3935219"/>
            <a:ext cx="543706" cy="543705"/>
            <a:chOff x="0" y="0"/>
            <a:chExt cx="543704" cy="543704"/>
          </a:xfrm>
        </p:grpSpPr>
        <p:sp>
          <p:nvSpPr>
            <p:cNvPr id="29" name="타원 22">
              <a:extLst>
                <a:ext uri="{FF2B5EF4-FFF2-40B4-BE49-F238E27FC236}">
                  <a16:creationId xmlns:a16="http://schemas.microsoft.com/office/drawing/2014/main" id="{1E05BD6A-06F8-46E3-BA74-7978F6D1F0A8}"/>
                </a:ext>
              </a:extLst>
            </p:cNvPr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TextBox 108">
              <a:extLst>
                <a:ext uri="{FF2B5EF4-FFF2-40B4-BE49-F238E27FC236}">
                  <a16:creationId xmlns:a16="http://schemas.microsoft.com/office/drawing/2014/main" id="{7B751A49-C9CD-46D7-A822-58B31DD80BBE}"/>
                </a:ext>
              </a:extLst>
            </p:cNvPr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sp>
        <p:nvSpPr>
          <p:cNvPr id="31" name="TextBox 114">
            <a:extLst>
              <a:ext uri="{FF2B5EF4-FFF2-40B4-BE49-F238E27FC236}">
                <a16:creationId xmlns:a16="http://schemas.microsoft.com/office/drawing/2014/main" id="{6A93B03E-6F65-49F5-82FB-3C423D65F22E}"/>
              </a:ext>
            </a:extLst>
          </p:cNvPr>
          <p:cNvSpPr txBox="1"/>
          <p:nvPr/>
        </p:nvSpPr>
        <p:spPr>
          <a:xfrm>
            <a:off x="668271" y="3900501"/>
            <a:ext cx="241993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rPr lang="ko-KR" altLang="en-US" dirty="0"/>
              <a:t>카카오 소셜 로그인</a:t>
            </a:r>
            <a:endParaRPr dirty="0"/>
          </a:p>
        </p:txBody>
      </p:sp>
      <p:sp>
        <p:nvSpPr>
          <p:cNvPr id="32" name="TextBox 115">
            <a:extLst>
              <a:ext uri="{FF2B5EF4-FFF2-40B4-BE49-F238E27FC236}">
                <a16:creationId xmlns:a16="http://schemas.microsoft.com/office/drawing/2014/main" id="{1511EE9E-4960-4A34-ACD4-965AA8AE710E}"/>
              </a:ext>
            </a:extLst>
          </p:cNvPr>
          <p:cNvSpPr txBox="1"/>
          <p:nvPr/>
        </p:nvSpPr>
        <p:spPr>
          <a:xfrm>
            <a:off x="668271" y="4104223"/>
            <a:ext cx="377692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lang="ko-KR" altLang="en-US" dirty="0"/>
              <a:t>카카오 아이디를 통한 </a:t>
            </a:r>
            <a:r>
              <a:rPr lang="en-US" altLang="ko-KR" dirty="0"/>
              <a:t>NG</a:t>
            </a:r>
            <a:r>
              <a:rPr lang="ko-KR" altLang="en-US" dirty="0"/>
              <a:t>캠핑 로그인 기능 구현</a:t>
            </a:r>
            <a:endParaRPr dirty="0"/>
          </a:p>
        </p:txBody>
      </p:sp>
      <p:sp>
        <p:nvSpPr>
          <p:cNvPr id="33" name="TextBox 116">
            <a:extLst>
              <a:ext uri="{FF2B5EF4-FFF2-40B4-BE49-F238E27FC236}">
                <a16:creationId xmlns:a16="http://schemas.microsoft.com/office/drawing/2014/main" id="{C2DCA959-13C3-476A-9E13-2E0167BDEA12}"/>
              </a:ext>
            </a:extLst>
          </p:cNvPr>
          <p:cNvSpPr txBox="1"/>
          <p:nvPr/>
        </p:nvSpPr>
        <p:spPr>
          <a:xfrm>
            <a:off x="668271" y="4872690"/>
            <a:ext cx="15139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lang="ko-KR" altLang="en-US" dirty="0"/>
              <a:t>구글 소셜 로그인</a:t>
            </a:r>
            <a:endParaRPr dirty="0"/>
          </a:p>
        </p:txBody>
      </p:sp>
      <p:sp>
        <p:nvSpPr>
          <p:cNvPr id="34" name="TextBox 117">
            <a:extLst>
              <a:ext uri="{FF2B5EF4-FFF2-40B4-BE49-F238E27FC236}">
                <a16:creationId xmlns:a16="http://schemas.microsoft.com/office/drawing/2014/main" id="{65C8158E-A15C-4B3F-B9B2-F96CE1A38FCE}"/>
              </a:ext>
            </a:extLst>
          </p:cNvPr>
          <p:cNvSpPr txBox="1"/>
          <p:nvPr/>
        </p:nvSpPr>
        <p:spPr>
          <a:xfrm>
            <a:off x="668271" y="5184310"/>
            <a:ext cx="358279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lang="ko-KR" altLang="en-US" dirty="0"/>
              <a:t>구글 아이디를 통한 </a:t>
            </a:r>
            <a:r>
              <a:rPr lang="en-US" altLang="ko-KR" dirty="0"/>
              <a:t>NG</a:t>
            </a:r>
            <a:r>
              <a:rPr lang="ko-KR" altLang="en-US" dirty="0"/>
              <a:t>캠핑 로그인 기능 구현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0657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406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407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pic>
        <p:nvPicPr>
          <p:cNvPr id="408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953183"/>
            <a:ext cx="4887794" cy="258547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09" name="TextBox 24"/>
          <p:cNvSpPr txBox="1"/>
          <p:nvPr/>
        </p:nvSpPr>
        <p:spPr>
          <a:xfrm>
            <a:off x="305901" y="2207293"/>
            <a:ext cx="317703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dirty="0" err="1"/>
              <a:t>캠핑장</a:t>
            </a:r>
            <a:r>
              <a:rPr lang="en-US" dirty="0"/>
              <a:t> </a:t>
            </a:r>
            <a:r>
              <a:rPr lang="ko-KR" altLang="en-US" dirty="0"/>
              <a:t>찾기</a:t>
            </a:r>
            <a:r>
              <a:rPr dirty="0"/>
              <a:t> </a:t>
            </a:r>
            <a:r>
              <a:rPr dirty="0" err="1"/>
              <a:t>서비스에</a:t>
            </a:r>
            <a:r>
              <a:rPr dirty="0"/>
              <a:t> </a:t>
            </a:r>
            <a:r>
              <a:rPr dirty="0" err="1"/>
              <a:t>들어간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grpSp>
        <p:nvGrpSpPr>
          <p:cNvPr id="412" name="그룹 15"/>
          <p:cNvGrpSpPr/>
          <p:nvPr/>
        </p:nvGrpSpPr>
        <p:grpSpPr>
          <a:xfrm>
            <a:off x="175145" y="4538090"/>
            <a:ext cx="543704" cy="543705"/>
            <a:chOff x="0" y="0"/>
            <a:chExt cx="543703" cy="543704"/>
          </a:xfrm>
        </p:grpSpPr>
        <p:sp>
          <p:nvSpPr>
            <p:cNvPr id="410" name="타원 41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TextBox 27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415" name="그룹 16"/>
          <p:cNvGrpSpPr/>
          <p:nvPr/>
        </p:nvGrpSpPr>
        <p:grpSpPr>
          <a:xfrm>
            <a:off x="175145" y="5403929"/>
            <a:ext cx="543704" cy="543705"/>
            <a:chOff x="0" y="0"/>
            <a:chExt cx="543703" cy="543704"/>
          </a:xfrm>
        </p:grpSpPr>
        <p:sp>
          <p:nvSpPr>
            <p:cNvPr id="413" name="타원 39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TextBox 30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418" name="그룹 20"/>
          <p:cNvGrpSpPr/>
          <p:nvPr/>
        </p:nvGrpSpPr>
        <p:grpSpPr>
          <a:xfrm>
            <a:off x="175144" y="3600617"/>
            <a:ext cx="543706" cy="543705"/>
            <a:chOff x="0" y="0"/>
            <a:chExt cx="543704" cy="543704"/>
          </a:xfrm>
        </p:grpSpPr>
        <p:sp>
          <p:nvSpPr>
            <p:cNvPr id="416" name="타원 37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TextBox 33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421" name="그룹 21"/>
          <p:cNvGrpSpPr/>
          <p:nvPr/>
        </p:nvGrpSpPr>
        <p:grpSpPr>
          <a:xfrm>
            <a:off x="175144" y="2660859"/>
            <a:ext cx="543707" cy="543706"/>
            <a:chOff x="0" y="0"/>
            <a:chExt cx="543705" cy="543705"/>
          </a:xfrm>
        </p:grpSpPr>
        <p:sp>
          <p:nvSpPr>
            <p:cNvPr id="419" name="타원 35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TextBox 36"/>
            <p:cNvSpPr/>
            <p:nvPr/>
          </p:nvSpPr>
          <p:spPr>
            <a:xfrm>
              <a:off x="88182" y="112893"/>
              <a:ext cx="4170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rPr dirty="0"/>
                <a:t>01</a:t>
              </a:r>
            </a:p>
          </p:txBody>
        </p:sp>
      </p:grpSp>
      <p:sp>
        <p:nvSpPr>
          <p:cNvPr id="422" name="TextBox 37"/>
          <p:cNvSpPr txBox="1"/>
          <p:nvPr/>
        </p:nvSpPr>
        <p:spPr>
          <a:xfrm>
            <a:off x="816555" y="2639714"/>
            <a:ext cx="288552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지도 API</a:t>
            </a:r>
          </a:p>
        </p:txBody>
      </p:sp>
      <p:sp>
        <p:nvSpPr>
          <p:cNvPr id="423" name="TextBox 38"/>
          <p:cNvSpPr txBox="1"/>
          <p:nvPr/>
        </p:nvSpPr>
        <p:spPr>
          <a:xfrm>
            <a:off x="816555" y="2843435"/>
            <a:ext cx="3755326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카카오 지도 API를 도입하여 서비스 이용자들에게 불편함 없는 서비스 제동</a:t>
            </a:r>
          </a:p>
        </p:txBody>
      </p:sp>
      <p:sp>
        <p:nvSpPr>
          <p:cNvPr id="424" name="TextBox 41"/>
          <p:cNvSpPr txBox="1"/>
          <p:nvPr/>
        </p:nvSpPr>
        <p:spPr>
          <a:xfrm>
            <a:off x="816555" y="3574801"/>
            <a:ext cx="128532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GPS API</a:t>
            </a:r>
          </a:p>
        </p:txBody>
      </p:sp>
      <p:sp>
        <p:nvSpPr>
          <p:cNvPr id="425" name="TextBox 42"/>
          <p:cNvSpPr txBox="1"/>
          <p:nvPr/>
        </p:nvSpPr>
        <p:spPr>
          <a:xfrm>
            <a:off x="816555" y="3778524"/>
            <a:ext cx="3595286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dirty="0" err="1"/>
              <a:t>현재</a:t>
            </a:r>
            <a:r>
              <a:rPr dirty="0"/>
              <a:t> </a:t>
            </a:r>
            <a:r>
              <a:rPr dirty="0" err="1"/>
              <a:t>자신의</a:t>
            </a:r>
            <a:r>
              <a:rPr dirty="0"/>
              <a:t> </a:t>
            </a:r>
            <a:r>
              <a:rPr dirty="0" err="1"/>
              <a:t>위치에서</a:t>
            </a:r>
            <a:r>
              <a:rPr dirty="0"/>
              <a:t> </a:t>
            </a:r>
            <a:r>
              <a:rPr dirty="0" err="1"/>
              <a:t>제일</a:t>
            </a:r>
            <a:r>
              <a:rPr dirty="0"/>
              <a:t> </a:t>
            </a:r>
            <a:r>
              <a:rPr dirty="0" err="1"/>
              <a:t>가까운</a:t>
            </a:r>
            <a:r>
              <a:rPr dirty="0"/>
              <a:t> </a:t>
            </a:r>
            <a:r>
              <a:rPr dirty="0" err="1"/>
              <a:t>캠핑장부터</a:t>
            </a:r>
            <a:r>
              <a:rPr dirty="0"/>
              <a:t> </a:t>
            </a:r>
            <a:r>
              <a:rPr dirty="0" err="1"/>
              <a:t>가장</a:t>
            </a:r>
            <a:r>
              <a:rPr dirty="0"/>
              <a:t> </a:t>
            </a:r>
            <a:br>
              <a:rPr lang="en-US" dirty="0"/>
            </a:br>
            <a:r>
              <a:rPr dirty="0"/>
              <a:t>먼 </a:t>
            </a:r>
            <a:r>
              <a:rPr dirty="0" err="1"/>
              <a:t>캠핑장까지</a:t>
            </a:r>
            <a:r>
              <a:rPr dirty="0"/>
              <a:t> </a:t>
            </a:r>
            <a:r>
              <a:rPr dirty="0" err="1"/>
              <a:t>한눈에</a:t>
            </a:r>
            <a:r>
              <a:rPr dirty="0"/>
              <a:t> </a:t>
            </a:r>
            <a:r>
              <a:rPr dirty="0" err="1"/>
              <a:t>알아볼</a:t>
            </a:r>
            <a:r>
              <a:rPr dirty="0"/>
              <a:t> 수 </a:t>
            </a:r>
            <a:r>
              <a:rPr dirty="0" err="1"/>
              <a:t>있도록</a:t>
            </a:r>
            <a:r>
              <a:rPr dirty="0"/>
              <a:t> GPS API </a:t>
            </a:r>
            <a:r>
              <a:rPr dirty="0" err="1"/>
              <a:t>도입</a:t>
            </a:r>
            <a:endParaRPr dirty="0"/>
          </a:p>
        </p:txBody>
      </p:sp>
      <p:sp>
        <p:nvSpPr>
          <p:cNvPr id="426" name="TextBox 43"/>
          <p:cNvSpPr txBox="1"/>
          <p:nvPr/>
        </p:nvSpPr>
        <p:spPr>
          <a:xfrm>
            <a:off x="816555" y="4540658"/>
            <a:ext cx="242832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캠핑장 검색 기능</a:t>
            </a:r>
          </a:p>
        </p:txBody>
      </p:sp>
      <p:sp>
        <p:nvSpPr>
          <p:cNvPr id="427" name="TextBox 44"/>
          <p:cNvSpPr txBox="1"/>
          <p:nvPr/>
        </p:nvSpPr>
        <p:spPr>
          <a:xfrm>
            <a:off x="816555" y="4744380"/>
            <a:ext cx="3595286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지역별, 반려동물 동반여부, 캠핑장 이름 등을 검색하여</a:t>
            </a:r>
            <a:br/>
            <a:r>
              <a:t>상세내역확인</a:t>
            </a:r>
          </a:p>
        </p:txBody>
      </p:sp>
      <p:sp>
        <p:nvSpPr>
          <p:cNvPr id="428" name="TextBox 48"/>
          <p:cNvSpPr txBox="1"/>
          <p:nvPr/>
        </p:nvSpPr>
        <p:spPr>
          <a:xfrm>
            <a:off x="816556" y="5403929"/>
            <a:ext cx="10567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상세페이지</a:t>
            </a:r>
          </a:p>
        </p:txBody>
      </p:sp>
      <p:sp>
        <p:nvSpPr>
          <p:cNvPr id="429" name="TextBox 49"/>
          <p:cNvSpPr txBox="1"/>
          <p:nvPr/>
        </p:nvSpPr>
        <p:spPr>
          <a:xfrm>
            <a:off x="816555" y="5607651"/>
            <a:ext cx="375532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rPr dirty="0"/>
              <a:t>각 </a:t>
            </a:r>
            <a:r>
              <a:rPr dirty="0" err="1"/>
              <a:t>캠핑장</a:t>
            </a:r>
            <a:r>
              <a:rPr dirty="0"/>
              <a:t> 별 </a:t>
            </a:r>
            <a:r>
              <a:rPr dirty="0" err="1"/>
              <a:t>중요한</a:t>
            </a:r>
            <a:r>
              <a:rPr dirty="0"/>
              <a:t> </a:t>
            </a:r>
            <a:r>
              <a:rPr dirty="0" err="1"/>
              <a:t>정보를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할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pic>
        <p:nvPicPr>
          <p:cNvPr id="430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309" y="265194"/>
            <a:ext cx="4901546" cy="246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Box 17"/>
          <p:cNvSpPr txBox="1"/>
          <p:nvPr/>
        </p:nvSpPr>
        <p:spPr>
          <a:xfrm>
            <a:off x="157617" y="228599"/>
            <a:ext cx="115874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455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456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pic>
        <p:nvPicPr>
          <p:cNvPr id="457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40" y="3679450"/>
            <a:ext cx="4867565" cy="264844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458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40" y="517966"/>
            <a:ext cx="4856201" cy="2648444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TextBox 24"/>
          <p:cNvSpPr txBox="1"/>
          <p:nvPr/>
        </p:nvSpPr>
        <p:spPr>
          <a:xfrm>
            <a:off x="293960" y="2396216"/>
            <a:ext cx="2768464" cy="34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공지사항 서비스에 들어간 기능</a:t>
            </a:r>
          </a:p>
        </p:txBody>
      </p:sp>
      <p:grpSp>
        <p:nvGrpSpPr>
          <p:cNvPr id="462" name="그룹 9"/>
          <p:cNvGrpSpPr/>
          <p:nvPr/>
        </p:nvGrpSpPr>
        <p:grpSpPr>
          <a:xfrm>
            <a:off x="163204" y="4727013"/>
            <a:ext cx="543704" cy="543705"/>
            <a:chOff x="0" y="0"/>
            <a:chExt cx="543703" cy="543704"/>
          </a:xfrm>
        </p:grpSpPr>
        <p:sp>
          <p:nvSpPr>
            <p:cNvPr id="460" name="타원 25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TextBox 27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465" name="그룹 10"/>
          <p:cNvGrpSpPr/>
          <p:nvPr/>
        </p:nvGrpSpPr>
        <p:grpSpPr>
          <a:xfrm>
            <a:off x="163203" y="3789541"/>
            <a:ext cx="543706" cy="543705"/>
            <a:chOff x="0" y="0"/>
            <a:chExt cx="543704" cy="543704"/>
          </a:xfrm>
        </p:grpSpPr>
        <p:sp>
          <p:nvSpPr>
            <p:cNvPr id="463" name="타원 23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TextBox 33"/>
            <p:cNvSpPr txBox="1"/>
            <p:nvPr/>
          </p:nvSpPr>
          <p:spPr>
            <a:xfrm>
              <a:off x="69131" y="71797"/>
              <a:ext cx="40980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468" name="그룹 11"/>
          <p:cNvGrpSpPr/>
          <p:nvPr/>
        </p:nvGrpSpPr>
        <p:grpSpPr>
          <a:xfrm>
            <a:off x="163203" y="2849782"/>
            <a:ext cx="543706" cy="543705"/>
            <a:chOff x="0" y="0"/>
            <a:chExt cx="543704" cy="543704"/>
          </a:xfrm>
        </p:grpSpPr>
        <p:sp>
          <p:nvSpPr>
            <p:cNvPr id="466" name="타원 21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TextBox 36"/>
            <p:cNvSpPr/>
            <p:nvPr/>
          </p:nvSpPr>
          <p:spPr>
            <a:xfrm>
              <a:off x="88182" y="71797"/>
              <a:ext cx="4196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469" name="TextBox 37"/>
          <p:cNvSpPr txBox="1"/>
          <p:nvPr/>
        </p:nvSpPr>
        <p:spPr>
          <a:xfrm>
            <a:off x="804614" y="2828637"/>
            <a:ext cx="288552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썸머노트 웹 에디터 사용</a:t>
            </a:r>
          </a:p>
        </p:txBody>
      </p:sp>
      <p:sp>
        <p:nvSpPr>
          <p:cNvPr id="470" name="TextBox 38"/>
          <p:cNvSpPr txBox="1"/>
          <p:nvPr/>
        </p:nvSpPr>
        <p:spPr>
          <a:xfrm>
            <a:off x="804614" y="3032359"/>
            <a:ext cx="4067187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t>썸머노트 웹 에디터를 사용함에 따라 이미지 업로드가 가능</a:t>
            </a:r>
          </a:p>
        </p:txBody>
      </p:sp>
      <p:sp>
        <p:nvSpPr>
          <p:cNvPr id="471" name="TextBox 39"/>
          <p:cNvSpPr txBox="1"/>
          <p:nvPr/>
        </p:nvSpPr>
        <p:spPr>
          <a:xfrm>
            <a:off x="804614" y="3754823"/>
            <a:ext cx="159012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파일 업로드 기능</a:t>
            </a:r>
          </a:p>
        </p:txBody>
      </p:sp>
      <p:sp>
        <p:nvSpPr>
          <p:cNvPr id="472" name="TextBox 40"/>
          <p:cNvSpPr txBox="1"/>
          <p:nvPr/>
        </p:nvSpPr>
        <p:spPr>
          <a:xfrm>
            <a:off x="804614" y="3958544"/>
            <a:ext cx="3569265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이미지 뿐만이 아닌 파일 업로드 기능을 추가하여 운영진이 전달할 내용을 더 쉽게 보여줄 수 있음</a:t>
            </a:r>
          </a:p>
        </p:txBody>
      </p:sp>
      <p:sp>
        <p:nvSpPr>
          <p:cNvPr id="473" name="TextBox 41"/>
          <p:cNvSpPr txBox="1"/>
          <p:nvPr/>
        </p:nvSpPr>
        <p:spPr>
          <a:xfrm>
            <a:off x="804614" y="4727013"/>
            <a:ext cx="128532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검색기능</a:t>
            </a:r>
          </a:p>
        </p:txBody>
      </p:sp>
      <p:sp>
        <p:nvSpPr>
          <p:cNvPr id="474" name="TextBox 42"/>
          <p:cNvSpPr txBox="1"/>
          <p:nvPr/>
        </p:nvSpPr>
        <p:spPr>
          <a:xfrm>
            <a:off x="804614" y="4930735"/>
            <a:ext cx="4067187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많은 공지사항의 내용이 쌓였을 경우를 대비하여</a:t>
            </a:r>
            <a:br/>
            <a:r>
              <a:t>서비스를 이용하는 사용자들이 검색을 할 수 있게 </a:t>
            </a:r>
            <a:br/>
            <a:r>
              <a:t>검색기능 추가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477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478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pic>
        <p:nvPicPr>
          <p:cNvPr id="479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80" y="733322"/>
            <a:ext cx="5287519" cy="2764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881" y="3621419"/>
            <a:ext cx="5287517" cy="2491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TextBox 24"/>
          <p:cNvSpPr txBox="1"/>
          <p:nvPr/>
        </p:nvSpPr>
        <p:spPr>
          <a:xfrm>
            <a:off x="344153" y="2447781"/>
            <a:ext cx="2768463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QnA 서비스에 들어간 기능</a:t>
            </a:r>
          </a:p>
        </p:txBody>
      </p:sp>
      <p:grpSp>
        <p:nvGrpSpPr>
          <p:cNvPr id="484" name="그룹 26"/>
          <p:cNvGrpSpPr/>
          <p:nvPr/>
        </p:nvGrpSpPr>
        <p:grpSpPr>
          <a:xfrm>
            <a:off x="213396" y="3841105"/>
            <a:ext cx="543706" cy="543705"/>
            <a:chOff x="0" y="0"/>
            <a:chExt cx="543704" cy="543704"/>
          </a:xfrm>
        </p:grpSpPr>
        <p:sp>
          <p:nvSpPr>
            <p:cNvPr id="482" name="타원 34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TextBox 33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487" name="그룹 27"/>
          <p:cNvGrpSpPr/>
          <p:nvPr/>
        </p:nvGrpSpPr>
        <p:grpSpPr>
          <a:xfrm>
            <a:off x="213396" y="2901345"/>
            <a:ext cx="543706" cy="543705"/>
            <a:chOff x="0" y="0"/>
            <a:chExt cx="543704" cy="543704"/>
          </a:xfrm>
        </p:grpSpPr>
        <p:sp>
          <p:nvSpPr>
            <p:cNvPr id="485" name="타원 32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TextBox 36"/>
            <p:cNvSpPr/>
            <p:nvPr/>
          </p:nvSpPr>
          <p:spPr>
            <a:xfrm>
              <a:off x="88182" y="71797"/>
              <a:ext cx="42538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488" name="TextBox 37"/>
          <p:cNvSpPr txBox="1"/>
          <p:nvPr/>
        </p:nvSpPr>
        <p:spPr>
          <a:xfrm>
            <a:off x="854807" y="2880200"/>
            <a:ext cx="28855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검색 기능</a:t>
            </a:r>
          </a:p>
        </p:txBody>
      </p:sp>
      <p:sp>
        <p:nvSpPr>
          <p:cNvPr id="489" name="TextBox 38"/>
          <p:cNvSpPr txBox="1"/>
          <p:nvPr/>
        </p:nvSpPr>
        <p:spPr>
          <a:xfrm>
            <a:off x="854808" y="3083923"/>
            <a:ext cx="3439245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t>다양한 유저가 질문한 내용 및 본인이 질문한 내용을 확인 할 수 있도록 검색 기능 도입</a:t>
            </a:r>
          </a:p>
        </p:txBody>
      </p:sp>
      <p:sp>
        <p:nvSpPr>
          <p:cNvPr id="490" name="TextBox 39"/>
          <p:cNvSpPr txBox="1"/>
          <p:nvPr/>
        </p:nvSpPr>
        <p:spPr>
          <a:xfrm>
            <a:off x="854807" y="3806387"/>
            <a:ext cx="288552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운영진의 답글 작성 중 수정기능 제거</a:t>
            </a:r>
          </a:p>
        </p:txBody>
      </p:sp>
      <p:sp>
        <p:nvSpPr>
          <p:cNvPr id="491" name="TextBox 40"/>
          <p:cNvSpPr txBox="1"/>
          <p:nvPr/>
        </p:nvSpPr>
        <p:spPr>
          <a:xfrm>
            <a:off x="854807" y="4010109"/>
            <a:ext cx="3469355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운영진이 글을 읽기 전 글 작성자는 수정이 가능하나</a:t>
            </a:r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운영진이 글을 읽게 되면 수정이 불가능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494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495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pic>
        <p:nvPicPr>
          <p:cNvPr id="496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40" y="589533"/>
            <a:ext cx="4767798" cy="2349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40" y="3127143"/>
            <a:ext cx="4767798" cy="31483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1" name="그룹 24"/>
          <p:cNvGrpSpPr/>
          <p:nvPr/>
        </p:nvGrpSpPr>
        <p:grpSpPr>
          <a:xfrm>
            <a:off x="213397" y="4790394"/>
            <a:ext cx="543704" cy="543705"/>
            <a:chOff x="0" y="0"/>
            <a:chExt cx="543703" cy="543704"/>
          </a:xfrm>
        </p:grpSpPr>
        <p:sp>
          <p:nvSpPr>
            <p:cNvPr id="509" name="타원 25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TextBox 26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rPr dirty="0"/>
                <a:t>03</a:t>
              </a:r>
            </a:p>
          </p:txBody>
        </p:sp>
      </p:grpSp>
      <p:sp>
        <p:nvSpPr>
          <p:cNvPr id="512" name="TextBox 27"/>
          <p:cNvSpPr txBox="1"/>
          <p:nvPr/>
        </p:nvSpPr>
        <p:spPr>
          <a:xfrm>
            <a:off x="854807" y="4790394"/>
            <a:ext cx="2252647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댓글 및 대댓글 기능</a:t>
            </a:r>
          </a:p>
        </p:txBody>
      </p:sp>
      <p:sp>
        <p:nvSpPr>
          <p:cNvPr id="513" name="TextBox 28"/>
          <p:cNvSpPr txBox="1"/>
          <p:nvPr/>
        </p:nvSpPr>
        <p:spPr>
          <a:xfrm>
            <a:off x="854807" y="4994117"/>
            <a:ext cx="37947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rPr dirty="0" err="1"/>
              <a:t>서비스</a:t>
            </a:r>
            <a:r>
              <a:rPr dirty="0"/>
              <a:t> </a:t>
            </a:r>
            <a:r>
              <a:rPr dirty="0" err="1"/>
              <a:t>이용자들의</a:t>
            </a:r>
            <a:r>
              <a:rPr dirty="0"/>
              <a:t> </a:t>
            </a:r>
            <a:r>
              <a:rPr dirty="0" err="1"/>
              <a:t>다양한</a:t>
            </a:r>
            <a:r>
              <a:rPr dirty="0"/>
              <a:t> </a:t>
            </a:r>
            <a:r>
              <a:rPr dirty="0" err="1"/>
              <a:t>소통을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댓글</a:t>
            </a:r>
            <a:r>
              <a:rPr dirty="0"/>
              <a:t> 및 </a:t>
            </a:r>
            <a:br>
              <a:rPr lang="en-US" dirty="0"/>
            </a:br>
            <a:r>
              <a:rPr dirty="0" err="1"/>
              <a:t>무한</a:t>
            </a:r>
            <a:r>
              <a:rPr lang="en-US" dirty="0"/>
              <a:t> </a:t>
            </a:r>
            <a:r>
              <a:rPr dirty="0" err="1"/>
              <a:t>대댓글</a:t>
            </a:r>
            <a:r>
              <a:rPr dirty="0"/>
              <a:t> </a:t>
            </a:r>
            <a:r>
              <a:rPr dirty="0" err="1"/>
              <a:t>서비스</a:t>
            </a:r>
            <a:r>
              <a:rPr dirty="0"/>
              <a:t> </a:t>
            </a:r>
            <a:r>
              <a:rPr dirty="0" err="1"/>
              <a:t>도입</a:t>
            </a:r>
            <a:endParaRPr dirty="0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33236DEB-E67E-4F32-BEBE-914A065775EC}"/>
              </a:ext>
            </a:extLst>
          </p:cNvPr>
          <p:cNvSpPr txBox="1"/>
          <p:nvPr/>
        </p:nvSpPr>
        <p:spPr>
          <a:xfrm>
            <a:off x="344153" y="2447781"/>
            <a:ext cx="2768463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rPr lang="ko-KR" altLang="en-US" dirty="0"/>
              <a:t>캠핑후기 서비스에 들어간 기능</a:t>
            </a:r>
          </a:p>
        </p:txBody>
      </p:sp>
      <p:grpSp>
        <p:nvGrpSpPr>
          <p:cNvPr id="24" name="그룹 26">
            <a:extLst>
              <a:ext uri="{FF2B5EF4-FFF2-40B4-BE49-F238E27FC236}">
                <a16:creationId xmlns:a16="http://schemas.microsoft.com/office/drawing/2014/main" id="{D3E262A2-0226-49B6-9AAC-772C9E073C80}"/>
              </a:ext>
            </a:extLst>
          </p:cNvPr>
          <p:cNvGrpSpPr/>
          <p:nvPr/>
        </p:nvGrpSpPr>
        <p:grpSpPr>
          <a:xfrm>
            <a:off x="213396" y="3841105"/>
            <a:ext cx="543706" cy="543705"/>
            <a:chOff x="0" y="0"/>
            <a:chExt cx="543704" cy="543704"/>
          </a:xfrm>
        </p:grpSpPr>
        <p:sp>
          <p:nvSpPr>
            <p:cNvPr id="25" name="타원 34">
              <a:extLst>
                <a:ext uri="{FF2B5EF4-FFF2-40B4-BE49-F238E27FC236}">
                  <a16:creationId xmlns:a16="http://schemas.microsoft.com/office/drawing/2014/main" id="{71CEFD58-454F-43DA-9C30-C8427E491094}"/>
                </a:ext>
              </a:extLst>
            </p:cNvPr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CAF67F54-C06C-4403-9130-E728CE1AC4D7}"/>
                </a:ext>
              </a:extLst>
            </p:cNvPr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27" name="그룹 27">
            <a:extLst>
              <a:ext uri="{FF2B5EF4-FFF2-40B4-BE49-F238E27FC236}">
                <a16:creationId xmlns:a16="http://schemas.microsoft.com/office/drawing/2014/main" id="{7F4CD8EC-8E5E-4523-8916-4F8E8A2446F0}"/>
              </a:ext>
            </a:extLst>
          </p:cNvPr>
          <p:cNvGrpSpPr/>
          <p:nvPr/>
        </p:nvGrpSpPr>
        <p:grpSpPr>
          <a:xfrm>
            <a:off x="213396" y="2901345"/>
            <a:ext cx="543706" cy="543705"/>
            <a:chOff x="0" y="0"/>
            <a:chExt cx="543704" cy="543704"/>
          </a:xfrm>
        </p:grpSpPr>
        <p:sp>
          <p:nvSpPr>
            <p:cNvPr id="28" name="타원 32">
              <a:extLst>
                <a:ext uri="{FF2B5EF4-FFF2-40B4-BE49-F238E27FC236}">
                  <a16:creationId xmlns:a16="http://schemas.microsoft.com/office/drawing/2014/main" id="{F5377669-335C-4A76-B392-BAD589EAC814}"/>
                </a:ext>
              </a:extLst>
            </p:cNvPr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TextBox 36">
              <a:extLst>
                <a:ext uri="{FF2B5EF4-FFF2-40B4-BE49-F238E27FC236}">
                  <a16:creationId xmlns:a16="http://schemas.microsoft.com/office/drawing/2014/main" id="{D7C2F577-D237-4522-AAA8-736CAA1EDD2B}"/>
                </a:ext>
              </a:extLst>
            </p:cNvPr>
            <p:cNvSpPr/>
            <p:nvPr/>
          </p:nvSpPr>
          <p:spPr>
            <a:xfrm>
              <a:off x="88182" y="71797"/>
              <a:ext cx="42538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30" name="TextBox 37">
            <a:extLst>
              <a:ext uri="{FF2B5EF4-FFF2-40B4-BE49-F238E27FC236}">
                <a16:creationId xmlns:a16="http://schemas.microsoft.com/office/drawing/2014/main" id="{FB86DE71-7191-493A-8F4B-140E8C2448AF}"/>
              </a:ext>
            </a:extLst>
          </p:cNvPr>
          <p:cNvSpPr txBox="1"/>
          <p:nvPr/>
        </p:nvSpPr>
        <p:spPr>
          <a:xfrm>
            <a:off x="854807" y="2880200"/>
            <a:ext cx="28855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lang="ko-KR" altLang="en-US" dirty="0" err="1"/>
              <a:t>썸머노트</a:t>
            </a:r>
            <a:r>
              <a:rPr lang="ko-KR" altLang="en-US" dirty="0"/>
              <a:t> 웹 에디터 사용</a:t>
            </a:r>
          </a:p>
        </p:txBody>
      </p:sp>
      <p:sp>
        <p:nvSpPr>
          <p:cNvPr id="31" name="TextBox 38">
            <a:extLst>
              <a:ext uri="{FF2B5EF4-FFF2-40B4-BE49-F238E27FC236}">
                <a16:creationId xmlns:a16="http://schemas.microsoft.com/office/drawing/2014/main" id="{76160F95-F0A2-48A0-8747-BF98596A2E10}"/>
              </a:ext>
            </a:extLst>
          </p:cNvPr>
          <p:cNvSpPr txBox="1"/>
          <p:nvPr/>
        </p:nvSpPr>
        <p:spPr>
          <a:xfrm>
            <a:off x="854808" y="3083923"/>
            <a:ext cx="379476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rPr lang="ko-KR" altLang="en-US" dirty="0" err="1"/>
              <a:t>썸머노트</a:t>
            </a:r>
            <a:r>
              <a:rPr lang="ko-KR" altLang="en-US" dirty="0"/>
              <a:t> 웹 에디터를 사용함에 따라 이미지 업로드가 가능</a:t>
            </a:r>
          </a:p>
        </p:txBody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8D3285FF-A23D-4D22-BF75-B91925AE6625}"/>
              </a:ext>
            </a:extLst>
          </p:cNvPr>
          <p:cNvSpPr txBox="1"/>
          <p:nvPr/>
        </p:nvSpPr>
        <p:spPr>
          <a:xfrm>
            <a:off x="854807" y="3806387"/>
            <a:ext cx="288552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lang="ko-KR" altLang="en-US" dirty="0"/>
              <a:t>검색기능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9BA40392-BCDA-4421-B40F-3F94FB9802DC}"/>
              </a:ext>
            </a:extLst>
          </p:cNvPr>
          <p:cNvSpPr txBox="1"/>
          <p:nvPr/>
        </p:nvSpPr>
        <p:spPr>
          <a:xfrm>
            <a:off x="854807" y="4010109"/>
            <a:ext cx="383293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rPr lang="ko-KR" altLang="en-US" dirty="0"/>
              <a:t>캠핑후기 내용이 쌓였을 경우를 대비하여 서비스 이용자들이 검색을 통해 확인 할 수 있도록 검색기능을 추가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516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517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pic>
        <p:nvPicPr>
          <p:cNvPr id="518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380" y="398733"/>
            <a:ext cx="4820441" cy="5401992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TextBox 11"/>
          <p:cNvSpPr txBox="1"/>
          <p:nvPr/>
        </p:nvSpPr>
        <p:spPr>
          <a:xfrm>
            <a:off x="215702" y="2667000"/>
            <a:ext cx="2768463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회원정보 서비스에 들어간 기능</a:t>
            </a:r>
          </a:p>
        </p:txBody>
      </p:sp>
      <p:grpSp>
        <p:nvGrpSpPr>
          <p:cNvPr id="524" name="그룹 12"/>
          <p:cNvGrpSpPr/>
          <p:nvPr/>
        </p:nvGrpSpPr>
        <p:grpSpPr>
          <a:xfrm>
            <a:off x="84945" y="4060323"/>
            <a:ext cx="543706" cy="543705"/>
            <a:chOff x="0" y="0"/>
            <a:chExt cx="543704" cy="543704"/>
          </a:xfrm>
        </p:grpSpPr>
        <p:sp>
          <p:nvSpPr>
            <p:cNvPr id="522" name="타원 13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TextBox 14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527" name="그룹 15"/>
          <p:cNvGrpSpPr/>
          <p:nvPr/>
        </p:nvGrpSpPr>
        <p:grpSpPr>
          <a:xfrm>
            <a:off x="84945" y="3120564"/>
            <a:ext cx="557613" cy="543705"/>
            <a:chOff x="0" y="0"/>
            <a:chExt cx="557611" cy="543704"/>
          </a:xfrm>
        </p:grpSpPr>
        <p:sp>
          <p:nvSpPr>
            <p:cNvPr id="525" name="타원 16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TextBox 20"/>
            <p:cNvSpPr/>
            <p:nvPr/>
          </p:nvSpPr>
          <p:spPr>
            <a:xfrm>
              <a:off x="88182" y="71797"/>
              <a:ext cx="46943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528" name="TextBox 21"/>
          <p:cNvSpPr txBox="1"/>
          <p:nvPr/>
        </p:nvSpPr>
        <p:spPr>
          <a:xfrm>
            <a:off x="726356" y="3099419"/>
            <a:ext cx="28855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비밀번호 수정</a:t>
            </a:r>
          </a:p>
        </p:txBody>
      </p:sp>
      <p:sp>
        <p:nvSpPr>
          <p:cNvPr id="529" name="TextBox 22"/>
          <p:cNvSpPr txBox="1"/>
          <p:nvPr/>
        </p:nvSpPr>
        <p:spPr>
          <a:xfrm>
            <a:off x="726356" y="3303142"/>
            <a:ext cx="424645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t>서비스를 이용하는 유저들의 비밀번호를 수정하기 위한 기능</a:t>
            </a:r>
          </a:p>
        </p:txBody>
      </p:sp>
      <p:sp>
        <p:nvSpPr>
          <p:cNvPr id="530" name="TextBox 23"/>
          <p:cNvSpPr txBox="1"/>
          <p:nvPr/>
        </p:nvSpPr>
        <p:spPr>
          <a:xfrm>
            <a:off x="726356" y="4025605"/>
            <a:ext cx="28855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닉네임 수정</a:t>
            </a:r>
          </a:p>
        </p:txBody>
      </p:sp>
      <p:sp>
        <p:nvSpPr>
          <p:cNvPr id="531" name="TextBox 24"/>
          <p:cNvSpPr txBox="1"/>
          <p:nvPr/>
        </p:nvSpPr>
        <p:spPr>
          <a:xfrm>
            <a:off x="726356" y="4229327"/>
            <a:ext cx="395232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t>서비스를 이용하는 유저들의 닉네임을 수정하기 위한 기능</a:t>
            </a:r>
          </a:p>
        </p:txBody>
      </p:sp>
      <p:grpSp>
        <p:nvGrpSpPr>
          <p:cNvPr id="534" name="그룹 25"/>
          <p:cNvGrpSpPr/>
          <p:nvPr/>
        </p:nvGrpSpPr>
        <p:grpSpPr>
          <a:xfrm>
            <a:off x="90109" y="4993733"/>
            <a:ext cx="543704" cy="543705"/>
            <a:chOff x="0" y="0"/>
            <a:chExt cx="543703" cy="543704"/>
          </a:xfrm>
        </p:grpSpPr>
        <p:sp>
          <p:nvSpPr>
            <p:cNvPr id="532" name="타원 26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TextBox 27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03</a:t>
              </a:r>
            </a:p>
          </p:txBody>
        </p:sp>
      </p:grpSp>
      <p:sp>
        <p:nvSpPr>
          <p:cNvPr id="535" name="TextBox 28"/>
          <p:cNvSpPr txBox="1"/>
          <p:nvPr/>
        </p:nvSpPr>
        <p:spPr>
          <a:xfrm>
            <a:off x="731519" y="4993733"/>
            <a:ext cx="225264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회원탈퇴</a:t>
            </a:r>
          </a:p>
        </p:txBody>
      </p:sp>
      <p:sp>
        <p:nvSpPr>
          <p:cNvPr id="536" name="TextBox 29"/>
          <p:cNvSpPr txBox="1"/>
          <p:nvPr/>
        </p:nvSpPr>
        <p:spPr>
          <a:xfrm>
            <a:off x="731519" y="5197456"/>
            <a:ext cx="3185162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서비스 이용자의 회원탈퇴를 하기 위한 기능  </a:t>
            </a:r>
            <a:br/>
            <a:r>
              <a:t>(회원탈퇴시 로그인 불가)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516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517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pic>
        <p:nvPicPr>
          <p:cNvPr id="519" name="그림 9" descr="그림 9"/>
          <p:cNvPicPr>
            <a:picLocks noChangeAspect="1"/>
          </p:cNvPicPr>
          <p:nvPr/>
        </p:nvPicPr>
        <p:blipFill>
          <a:blip r:embed="rId2"/>
          <a:srcRect r="38552"/>
          <a:stretch>
            <a:fillRect/>
          </a:stretch>
        </p:blipFill>
        <p:spPr>
          <a:xfrm>
            <a:off x="5018601" y="1125136"/>
            <a:ext cx="4474607" cy="4207343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TextBox 11"/>
          <p:cNvSpPr txBox="1"/>
          <p:nvPr/>
        </p:nvSpPr>
        <p:spPr>
          <a:xfrm>
            <a:off x="215702" y="2667000"/>
            <a:ext cx="395232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lang="ko-KR" altLang="en-US"/>
              <a:t>비밀번호 수정 페이지에 들어간 기능</a:t>
            </a:r>
            <a:endParaRPr dirty="0"/>
          </a:p>
        </p:txBody>
      </p:sp>
      <p:grpSp>
        <p:nvGrpSpPr>
          <p:cNvPr id="527" name="그룹 15"/>
          <p:cNvGrpSpPr/>
          <p:nvPr/>
        </p:nvGrpSpPr>
        <p:grpSpPr>
          <a:xfrm>
            <a:off x="84945" y="3120564"/>
            <a:ext cx="557613" cy="543705"/>
            <a:chOff x="0" y="0"/>
            <a:chExt cx="557611" cy="543704"/>
          </a:xfrm>
        </p:grpSpPr>
        <p:sp>
          <p:nvSpPr>
            <p:cNvPr id="525" name="타원 16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TextBox 20"/>
            <p:cNvSpPr/>
            <p:nvPr/>
          </p:nvSpPr>
          <p:spPr>
            <a:xfrm>
              <a:off x="88182" y="71797"/>
              <a:ext cx="46943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528" name="TextBox 21"/>
          <p:cNvSpPr txBox="1"/>
          <p:nvPr/>
        </p:nvSpPr>
        <p:spPr>
          <a:xfrm>
            <a:off x="726356" y="3099419"/>
            <a:ext cx="28855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lang="ko-KR" altLang="en-US" dirty="0"/>
              <a:t>비밀번호 확인 기능</a:t>
            </a:r>
            <a:endParaRPr dirty="0"/>
          </a:p>
        </p:txBody>
      </p:sp>
      <p:sp>
        <p:nvSpPr>
          <p:cNvPr id="529" name="TextBox 22"/>
          <p:cNvSpPr txBox="1"/>
          <p:nvPr/>
        </p:nvSpPr>
        <p:spPr>
          <a:xfrm>
            <a:off x="726356" y="3303142"/>
            <a:ext cx="4246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rPr lang="ko-KR" altLang="en-US" dirty="0"/>
              <a:t>수정할 비밀번호와 비밀번호 확인 공란을 통해 일치하는지 확인하는 기능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57791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516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517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pic>
        <p:nvPicPr>
          <p:cNvPr id="520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68" y="1068798"/>
            <a:ext cx="4159445" cy="4910665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TextBox 11"/>
          <p:cNvSpPr txBox="1"/>
          <p:nvPr/>
        </p:nvSpPr>
        <p:spPr>
          <a:xfrm>
            <a:off x="215702" y="2667000"/>
            <a:ext cx="2768463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dirty="0" err="1"/>
              <a:t>회원정보</a:t>
            </a:r>
            <a:r>
              <a:rPr dirty="0"/>
              <a:t> </a:t>
            </a:r>
            <a:r>
              <a:rPr dirty="0" err="1"/>
              <a:t>서비스에</a:t>
            </a:r>
            <a:r>
              <a:rPr dirty="0"/>
              <a:t> </a:t>
            </a:r>
            <a:r>
              <a:rPr dirty="0" err="1"/>
              <a:t>들어간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grpSp>
        <p:nvGrpSpPr>
          <p:cNvPr id="527" name="그룹 15"/>
          <p:cNvGrpSpPr/>
          <p:nvPr/>
        </p:nvGrpSpPr>
        <p:grpSpPr>
          <a:xfrm>
            <a:off x="84945" y="3120564"/>
            <a:ext cx="557613" cy="543705"/>
            <a:chOff x="0" y="0"/>
            <a:chExt cx="557611" cy="543704"/>
          </a:xfrm>
        </p:grpSpPr>
        <p:sp>
          <p:nvSpPr>
            <p:cNvPr id="525" name="타원 16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TextBox 20"/>
            <p:cNvSpPr/>
            <p:nvPr/>
          </p:nvSpPr>
          <p:spPr>
            <a:xfrm>
              <a:off x="88182" y="71797"/>
              <a:ext cx="46943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528" name="TextBox 21"/>
          <p:cNvSpPr txBox="1"/>
          <p:nvPr/>
        </p:nvSpPr>
        <p:spPr>
          <a:xfrm>
            <a:off x="726356" y="3099419"/>
            <a:ext cx="28855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lang="ko-KR" altLang="en-US" dirty="0"/>
              <a:t>회원탈퇴 기능</a:t>
            </a:r>
            <a:endParaRPr dirty="0"/>
          </a:p>
        </p:txBody>
      </p:sp>
      <p:sp>
        <p:nvSpPr>
          <p:cNvPr id="529" name="TextBox 22"/>
          <p:cNvSpPr txBox="1"/>
          <p:nvPr/>
        </p:nvSpPr>
        <p:spPr>
          <a:xfrm>
            <a:off x="726356" y="3303142"/>
            <a:ext cx="4246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rPr lang="ko-KR" altLang="en-US" dirty="0"/>
              <a:t>비밀번호를 입력하여 현재 접속한 계정의 비밀번호를 </a:t>
            </a:r>
            <a:r>
              <a:rPr lang="ko-KR" altLang="en-US" dirty="0" err="1"/>
              <a:t>비교후</a:t>
            </a:r>
            <a:br>
              <a:rPr lang="en-US" altLang="ko-KR" dirty="0"/>
            </a:br>
            <a:r>
              <a:rPr lang="ko-KR" altLang="en-US" dirty="0"/>
              <a:t>맞을 경우 회원탈퇴 진행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5624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Box 17"/>
          <p:cNvSpPr txBox="1"/>
          <p:nvPr/>
        </p:nvSpPr>
        <p:spPr>
          <a:xfrm>
            <a:off x="157617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539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실제구현 화면</a:t>
            </a:r>
          </a:p>
        </p:txBody>
      </p:sp>
      <p:sp>
        <p:nvSpPr>
          <p:cNvPr id="540" name="TextBox 19"/>
          <p:cNvSpPr txBox="1"/>
          <p:nvPr/>
        </p:nvSpPr>
        <p:spPr>
          <a:xfrm>
            <a:off x="244603" y="1534411"/>
            <a:ext cx="240549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프로젝트의 실제 구현화면입니다.</a:t>
            </a:r>
          </a:p>
        </p:txBody>
      </p:sp>
      <p:pic>
        <p:nvPicPr>
          <p:cNvPr id="541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053762"/>
            <a:ext cx="4937841" cy="331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66" y="4455536"/>
            <a:ext cx="4992476" cy="1348703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TextBox 11"/>
          <p:cNvSpPr txBox="1"/>
          <p:nvPr/>
        </p:nvSpPr>
        <p:spPr>
          <a:xfrm>
            <a:off x="215701" y="2667000"/>
            <a:ext cx="411817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rPr err="1"/>
              <a:t>회원관리</a:t>
            </a:r>
            <a:r>
              <a:rPr lang="en-US" dirty="0"/>
              <a:t>(</a:t>
            </a:r>
            <a:r>
              <a:rPr lang="ko-KR" altLang="en-US" dirty="0"/>
              <a:t>관리자</a:t>
            </a:r>
            <a:r>
              <a:rPr lang="en-US" dirty="0"/>
              <a:t>)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서비스에</a:t>
            </a:r>
            <a:r>
              <a:rPr dirty="0"/>
              <a:t> </a:t>
            </a:r>
            <a:r>
              <a:rPr dirty="0" err="1"/>
              <a:t>들어간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grpSp>
        <p:nvGrpSpPr>
          <p:cNvPr id="546" name="그룹 12"/>
          <p:cNvGrpSpPr/>
          <p:nvPr/>
        </p:nvGrpSpPr>
        <p:grpSpPr>
          <a:xfrm>
            <a:off x="84945" y="4060323"/>
            <a:ext cx="543706" cy="543705"/>
            <a:chOff x="0" y="0"/>
            <a:chExt cx="543704" cy="543704"/>
          </a:xfrm>
        </p:grpSpPr>
        <p:sp>
          <p:nvSpPr>
            <p:cNvPr id="544" name="타원 13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TextBox 14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549" name="그룹 15"/>
          <p:cNvGrpSpPr/>
          <p:nvPr/>
        </p:nvGrpSpPr>
        <p:grpSpPr>
          <a:xfrm>
            <a:off x="84945" y="3120564"/>
            <a:ext cx="543706" cy="543705"/>
            <a:chOff x="0" y="0"/>
            <a:chExt cx="543704" cy="543704"/>
          </a:xfrm>
        </p:grpSpPr>
        <p:sp>
          <p:nvSpPr>
            <p:cNvPr id="547" name="타원 16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TextBox 20"/>
            <p:cNvSpPr/>
            <p:nvPr/>
          </p:nvSpPr>
          <p:spPr>
            <a:xfrm>
              <a:off x="88182" y="71797"/>
              <a:ext cx="42919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550" name="TextBox 21"/>
          <p:cNvSpPr txBox="1"/>
          <p:nvPr/>
        </p:nvSpPr>
        <p:spPr>
          <a:xfrm>
            <a:off x="726356" y="3099419"/>
            <a:ext cx="288552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비밀번호 수정</a:t>
            </a:r>
          </a:p>
        </p:txBody>
      </p:sp>
      <p:sp>
        <p:nvSpPr>
          <p:cNvPr id="551" name="TextBox 22"/>
          <p:cNvSpPr txBox="1"/>
          <p:nvPr/>
        </p:nvSpPr>
        <p:spPr>
          <a:xfrm>
            <a:off x="726356" y="3303142"/>
            <a:ext cx="3676954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회원가입 후 비밀번호를 잊어버린 유저를 위해</a:t>
            </a:r>
            <a:br/>
            <a:r>
              <a:t>임시 비밀번호를 줄 수 있는 버튼 추가</a:t>
            </a:r>
          </a:p>
        </p:txBody>
      </p:sp>
      <p:sp>
        <p:nvSpPr>
          <p:cNvPr id="552" name="TextBox 23"/>
          <p:cNvSpPr txBox="1"/>
          <p:nvPr/>
        </p:nvSpPr>
        <p:spPr>
          <a:xfrm>
            <a:off x="726356" y="4025605"/>
            <a:ext cx="288552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검색기능</a:t>
            </a:r>
          </a:p>
        </p:txBody>
      </p:sp>
      <p:sp>
        <p:nvSpPr>
          <p:cNvPr id="553" name="TextBox 24"/>
          <p:cNvSpPr txBox="1"/>
          <p:nvPr/>
        </p:nvSpPr>
        <p:spPr>
          <a:xfrm>
            <a:off x="726356" y="4229327"/>
            <a:ext cx="342144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t>운영진이 회원별로 검색을 하기 위한 검색 기능 도입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1143000"/>
            <a:ext cx="4529486" cy="356034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3"/>
          <p:cNvSpPr txBox="1"/>
          <p:nvPr/>
        </p:nvSpPr>
        <p:spPr>
          <a:xfrm>
            <a:off x="36195" y="1305579"/>
            <a:ext cx="2443864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1. 프로젝트 개요</a:t>
            </a:r>
          </a:p>
        </p:txBody>
      </p:sp>
      <p:sp>
        <p:nvSpPr>
          <p:cNvPr id="121" name="TextBox 53"/>
          <p:cNvSpPr txBox="1"/>
          <p:nvPr/>
        </p:nvSpPr>
        <p:spPr>
          <a:xfrm>
            <a:off x="233343" y="1954177"/>
            <a:ext cx="2295582" cy="1652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프로젝트명 및 프로젝트 기간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선정 이유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3. 프로젝트 최종목표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4. 사용한 프로그램 및 API</a:t>
            </a:r>
          </a:p>
        </p:txBody>
      </p:sp>
      <p:pic>
        <p:nvPicPr>
          <p:cNvPr id="122" name="그림 65" descr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126" y="2210092"/>
            <a:ext cx="4053404" cy="3398616"/>
          </a:xfrm>
          <a:prstGeom prst="rect">
            <a:avLst/>
          </a:prstGeom>
          <a:ln w="12700">
            <a:miter lim="400000"/>
          </a:ln>
          <a:effectLst>
            <a:outerShdw blurRad="508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123" name="그림 67" descr="그림 67"/>
          <p:cNvPicPr>
            <a:picLocks noChangeAspect="1"/>
          </p:cNvPicPr>
          <p:nvPr/>
        </p:nvPicPr>
        <p:blipFill>
          <a:blip r:embed="rId4"/>
          <a:srcRect l="7927" t="26414" r="76500" b="24028"/>
          <a:stretch>
            <a:fillRect/>
          </a:stretch>
        </p:blipFill>
        <p:spPr>
          <a:xfrm>
            <a:off x="2987498" y="2210092"/>
            <a:ext cx="1898660" cy="3398616"/>
          </a:xfrm>
          <a:prstGeom prst="rect">
            <a:avLst/>
          </a:prstGeom>
          <a:ln w="12700">
            <a:miter lim="400000"/>
          </a:ln>
          <a:effectLst>
            <a:outerShdw blurRad="50800" dist="381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AC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그림 16" descr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" y="651166"/>
            <a:ext cx="5283201" cy="550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737" y="2762520"/>
            <a:ext cx="5165845" cy="183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Object 7" descr="Objec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572" y="3375628"/>
            <a:ext cx="3836028" cy="586772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직선 연결선 14"/>
          <p:cNvSpPr/>
          <p:nvPr/>
        </p:nvSpPr>
        <p:spPr>
          <a:xfrm>
            <a:off x="7239000" y="3886200"/>
            <a:ext cx="2362201" cy="0"/>
          </a:xfrm>
          <a:prstGeom prst="line">
            <a:avLst/>
          </a:prstGeom>
          <a:ln w="12700">
            <a:solidFill>
              <a:srgbClr val="C2AC96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3"/>
          <p:cNvSpPr txBox="1"/>
          <p:nvPr/>
        </p:nvSpPr>
        <p:spPr>
          <a:xfrm>
            <a:off x="157616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개요</a:t>
            </a:r>
          </a:p>
        </p:txBody>
      </p:sp>
      <p:sp>
        <p:nvSpPr>
          <p:cNvPr id="126" name="TextBox 6"/>
          <p:cNvSpPr txBox="1"/>
          <p:nvPr/>
        </p:nvSpPr>
        <p:spPr>
          <a:xfrm>
            <a:off x="215702" y="1481399"/>
            <a:ext cx="3396178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프로젝트명 및 프로젝트 기간</a:t>
            </a:r>
          </a:p>
        </p:txBody>
      </p:sp>
      <p:sp>
        <p:nvSpPr>
          <p:cNvPr id="127" name="TextBox 9"/>
          <p:cNvSpPr txBox="1"/>
          <p:nvPr/>
        </p:nvSpPr>
        <p:spPr>
          <a:xfrm>
            <a:off x="244602" y="1846504"/>
            <a:ext cx="439925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프로젝트를 시작하기전 기간과 프로젝트명에 대한 설명입니다.</a:t>
            </a:r>
          </a:p>
        </p:txBody>
      </p:sp>
      <p:grpSp>
        <p:nvGrpSpPr>
          <p:cNvPr id="130" name="그룹 27"/>
          <p:cNvGrpSpPr/>
          <p:nvPr/>
        </p:nvGrpSpPr>
        <p:grpSpPr>
          <a:xfrm>
            <a:off x="761999" y="3581399"/>
            <a:ext cx="543706" cy="543706"/>
            <a:chOff x="0" y="0"/>
            <a:chExt cx="543704" cy="543704"/>
          </a:xfrm>
        </p:grpSpPr>
        <p:sp>
          <p:nvSpPr>
            <p:cNvPr id="128" name="타원 64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9" name="TextBox 72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133" name="그룹 26"/>
          <p:cNvGrpSpPr/>
          <p:nvPr/>
        </p:nvGrpSpPr>
        <p:grpSpPr>
          <a:xfrm>
            <a:off x="761999" y="2641641"/>
            <a:ext cx="543706" cy="543705"/>
            <a:chOff x="0" y="0"/>
            <a:chExt cx="543704" cy="543704"/>
          </a:xfrm>
        </p:grpSpPr>
        <p:sp>
          <p:nvSpPr>
            <p:cNvPr id="131" name="타원 21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2" name="TextBox 73"/>
            <p:cNvSpPr/>
            <p:nvPr/>
          </p:nvSpPr>
          <p:spPr>
            <a:xfrm>
              <a:off x="88182" y="71797"/>
              <a:ext cx="4260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134" name="TextBox 74"/>
          <p:cNvSpPr txBox="1"/>
          <p:nvPr/>
        </p:nvSpPr>
        <p:spPr>
          <a:xfrm>
            <a:off x="1403410" y="2758788"/>
            <a:ext cx="402852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 명 : 캠핑쉐어 웹사이트 구축 프로젝트 </a:t>
            </a:r>
          </a:p>
        </p:txBody>
      </p:sp>
      <p:sp>
        <p:nvSpPr>
          <p:cNvPr id="135" name="TextBox 78"/>
          <p:cNvSpPr txBox="1"/>
          <p:nvPr/>
        </p:nvSpPr>
        <p:spPr>
          <a:xfrm>
            <a:off x="1403410" y="3685764"/>
            <a:ext cx="471432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 기간 : 2022/03/14 ~ 2022/04/24</a:t>
            </a:r>
          </a:p>
        </p:txBody>
      </p:sp>
      <p:grpSp>
        <p:nvGrpSpPr>
          <p:cNvPr id="138" name="그룹 37"/>
          <p:cNvGrpSpPr/>
          <p:nvPr/>
        </p:nvGrpSpPr>
        <p:grpSpPr>
          <a:xfrm>
            <a:off x="762000" y="4518871"/>
            <a:ext cx="543704" cy="543705"/>
            <a:chOff x="0" y="0"/>
            <a:chExt cx="543703" cy="543704"/>
          </a:xfrm>
        </p:grpSpPr>
        <p:sp>
          <p:nvSpPr>
            <p:cNvPr id="136" name="타원 38"/>
            <p:cNvSpPr/>
            <p:nvPr/>
          </p:nvSpPr>
          <p:spPr>
            <a:xfrm>
              <a:off x="0" y="0"/>
              <a:ext cx="543704" cy="543705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" name="TextBox 39"/>
            <p:cNvSpPr txBox="1"/>
            <p:nvPr/>
          </p:nvSpPr>
          <p:spPr>
            <a:xfrm>
              <a:off x="40556" y="71797"/>
              <a:ext cx="4522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03</a:t>
              </a:r>
            </a:p>
          </p:txBody>
        </p:sp>
      </p:grpSp>
      <p:sp>
        <p:nvSpPr>
          <p:cNvPr id="139" name="TextBox 40"/>
          <p:cNvSpPr txBox="1"/>
          <p:nvPr/>
        </p:nvSpPr>
        <p:spPr>
          <a:xfrm>
            <a:off x="1403410" y="4683002"/>
            <a:ext cx="448572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 인원 : 김가람, 강두오, 서해성</a:t>
            </a:r>
          </a:p>
        </p:txBody>
      </p:sp>
      <p:pic>
        <p:nvPicPr>
          <p:cNvPr id="14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687" y="1122343"/>
            <a:ext cx="3946255" cy="4918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3"/>
          <p:cNvSpPr txBox="1"/>
          <p:nvPr/>
        </p:nvSpPr>
        <p:spPr>
          <a:xfrm>
            <a:off x="157616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개요</a:t>
            </a:r>
          </a:p>
        </p:txBody>
      </p:sp>
      <p:sp>
        <p:nvSpPr>
          <p:cNvPr id="143" name="TextBox 6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프로젝트 선정 이유</a:t>
            </a:r>
          </a:p>
        </p:txBody>
      </p:sp>
      <p:sp>
        <p:nvSpPr>
          <p:cNvPr id="144" name="TextBox 9"/>
          <p:cNvSpPr txBox="1"/>
          <p:nvPr/>
        </p:nvSpPr>
        <p:spPr>
          <a:xfrm>
            <a:off x="244603" y="1534411"/>
            <a:ext cx="3525870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해당 프로젝트를 선택 한 이유에 대한 설명입니다.</a:t>
            </a:r>
          </a:p>
        </p:txBody>
      </p:sp>
      <p:grpSp>
        <p:nvGrpSpPr>
          <p:cNvPr id="147" name="그룹 27"/>
          <p:cNvGrpSpPr/>
          <p:nvPr/>
        </p:nvGrpSpPr>
        <p:grpSpPr>
          <a:xfrm>
            <a:off x="474445" y="4841283"/>
            <a:ext cx="543705" cy="543705"/>
            <a:chOff x="0" y="0"/>
            <a:chExt cx="543704" cy="543704"/>
          </a:xfrm>
        </p:grpSpPr>
        <p:sp>
          <p:nvSpPr>
            <p:cNvPr id="145" name="타원 64"/>
            <p:cNvSpPr/>
            <p:nvPr/>
          </p:nvSpPr>
          <p:spPr>
            <a:xfrm>
              <a:off x="-1" y="-1"/>
              <a:ext cx="543706" cy="543706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" name="TextBox 72"/>
            <p:cNvSpPr txBox="1"/>
            <p:nvPr/>
          </p:nvSpPr>
          <p:spPr>
            <a:xfrm>
              <a:off x="69131" y="71797"/>
              <a:ext cx="40980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150" name="그룹 26"/>
          <p:cNvGrpSpPr/>
          <p:nvPr/>
        </p:nvGrpSpPr>
        <p:grpSpPr>
          <a:xfrm>
            <a:off x="474445" y="2428768"/>
            <a:ext cx="543705" cy="543706"/>
            <a:chOff x="0" y="0"/>
            <a:chExt cx="543704" cy="543704"/>
          </a:xfrm>
        </p:grpSpPr>
        <p:sp>
          <p:nvSpPr>
            <p:cNvPr id="148" name="타원 21"/>
            <p:cNvSpPr/>
            <p:nvPr/>
          </p:nvSpPr>
          <p:spPr>
            <a:xfrm>
              <a:off x="0" y="0"/>
              <a:ext cx="543705" cy="543705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9" name="TextBox 73"/>
            <p:cNvSpPr/>
            <p:nvPr/>
          </p:nvSpPr>
          <p:spPr>
            <a:xfrm>
              <a:off x="88182" y="71797"/>
              <a:ext cx="4170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151" name="TextBox 74"/>
          <p:cNvSpPr txBox="1"/>
          <p:nvPr/>
        </p:nvSpPr>
        <p:spPr>
          <a:xfrm>
            <a:off x="1144687" y="2324774"/>
            <a:ext cx="4714325" cy="1689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2019년 코로나 발생 이후, 2022년인 지금까지 집에서 업무를 하거나 안전하게 생활을  하는 사람들이  많이 늘어나고 있는 추세다. 코로나가 종식이 되면 많은 사람들은 여행을 </a:t>
            </a:r>
            <a:br/>
            <a:r>
              <a:t>선택할 것이고  국외가 아닌 국내에서도 좋은 광경과 여행을 </a:t>
            </a:r>
            <a:br/>
            <a:r>
              <a:t>할 수 있는 게 무엇일까 고민하던 중 캠핑컨텐츠를 선택하였습니다. </a:t>
            </a:r>
          </a:p>
        </p:txBody>
      </p:sp>
      <p:sp>
        <p:nvSpPr>
          <p:cNvPr id="152" name="TextBox 78"/>
          <p:cNvSpPr txBox="1"/>
          <p:nvPr/>
        </p:nvSpPr>
        <p:spPr>
          <a:xfrm>
            <a:off x="1115855" y="4754107"/>
            <a:ext cx="4714325" cy="1029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rPr dirty="0" err="1"/>
              <a:t>캠핑족</a:t>
            </a:r>
            <a:r>
              <a:rPr dirty="0"/>
              <a:t> </a:t>
            </a:r>
            <a:r>
              <a:rPr dirty="0" err="1"/>
              <a:t>이라는</a:t>
            </a:r>
            <a:r>
              <a:rPr dirty="0"/>
              <a:t> </a:t>
            </a:r>
            <a:r>
              <a:rPr dirty="0" err="1"/>
              <a:t>단어가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만큼</a:t>
            </a:r>
            <a:r>
              <a:rPr dirty="0"/>
              <a:t> </a:t>
            </a:r>
            <a:r>
              <a:rPr dirty="0" err="1"/>
              <a:t>캠핑</a:t>
            </a:r>
            <a:r>
              <a:rPr dirty="0"/>
              <a:t> </a:t>
            </a:r>
            <a:r>
              <a:rPr dirty="0" err="1"/>
              <a:t>컨텐츠의</a:t>
            </a:r>
            <a:br>
              <a:rPr dirty="0"/>
            </a:br>
            <a:r>
              <a:rPr dirty="0" err="1"/>
              <a:t>인지도가</a:t>
            </a:r>
            <a:r>
              <a:rPr dirty="0"/>
              <a:t> </a:t>
            </a:r>
            <a:r>
              <a:rPr dirty="0" err="1"/>
              <a:t>점점</a:t>
            </a:r>
            <a:r>
              <a:rPr dirty="0"/>
              <a:t> </a:t>
            </a:r>
            <a:r>
              <a:rPr dirty="0" err="1"/>
              <a:t>올라가는</a:t>
            </a:r>
            <a:r>
              <a:rPr dirty="0"/>
              <a:t> </a:t>
            </a:r>
            <a:r>
              <a:rPr dirty="0" err="1"/>
              <a:t>만큼</a:t>
            </a:r>
            <a:r>
              <a:rPr dirty="0"/>
              <a:t> </a:t>
            </a:r>
            <a:r>
              <a:rPr dirty="0" err="1"/>
              <a:t>국내</a:t>
            </a:r>
            <a:r>
              <a:rPr dirty="0"/>
              <a:t> </a:t>
            </a:r>
            <a:r>
              <a:rPr dirty="0" err="1"/>
              <a:t>캠핑장</a:t>
            </a:r>
            <a:r>
              <a:rPr dirty="0"/>
              <a:t> </a:t>
            </a:r>
            <a:r>
              <a:rPr dirty="0" err="1"/>
              <a:t>위치</a:t>
            </a:r>
            <a:r>
              <a:rPr dirty="0"/>
              <a:t> 및 </a:t>
            </a:r>
            <a:r>
              <a:rPr dirty="0" err="1"/>
              <a:t>정보를</a:t>
            </a:r>
            <a:r>
              <a:rPr dirty="0"/>
              <a:t> </a:t>
            </a:r>
            <a:r>
              <a:rPr dirty="0" err="1"/>
              <a:t>표출할</a:t>
            </a:r>
            <a:r>
              <a:rPr dirty="0"/>
              <a:t>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웹사이트를</a:t>
            </a:r>
            <a:r>
              <a:rPr dirty="0"/>
              <a:t> </a:t>
            </a:r>
            <a:r>
              <a:rPr dirty="0" err="1"/>
              <a:t>제작하고</a:t>
            </a:r>
            <a:r>
              <a:rPr dirty="0"/>
              <a:t> </a:t>
            </a:r>
            <a:r>
              <a:rPr dirty="0" err="1"/>
              <a:t>싶어</a:t>
            </a:r>
            <a:r>
              <a:rPr dirty="0"/>
              <a:t> </a:t>
            </a:r>
            <a:r>
              <a:rPr dirty="0" err="1"/>
              <a:t>선정하였다</a:t>
            </a:r>
            <a:r>
              <a:rPr dirty="0"/>
              <a:t>.</a:t>
            </a:r>
          </a:p>
        </p:txBody>
      </p:sp>
      <p:pic>
        <p:nvPicPr>
          <p:cNvPr id="15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436" y="2165555"/>
            <a:ext cx="3617681" cy="3617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3"/>
          <p:cNvSpPr txBox="1"/>
          <p:nvPr/>
        </p:nvSpPr>
        <p:spPr>
          <a:xfrm>
            <a:off x="157616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개요</a:t>
            </a:r>
          </a:p>
        </p:txBody>
      </p:sp>
      <p:sp>
        <p:nvSpPr>
          <p:cNvPr id="156" name="TextBox 6"/>
          <p:cNvSpPr txBox="1"/>
          <p:nvPr/>
        </p:nvSpPr>
        <p:spPr>
          <a:xfrm>
            <a:off x="215702" y="1481399"/>
            <a:ext cx="3396178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프로젝트 최종목표</a:t>
            </a:r>
          </a:p>
        </p:txBody>
      </p:sp>
      <p:sp>
        <p:nvSpPr>
          <p:cNvPr id="157" name="TextBox 9"/>
          <p:cNvSpPr txBox="1"/>
          <p:nvPr/>
        </p:nvSpPr>
        <p:spPr>
          <a:xfrm>
            <a:off x="378206" y="1846504"/>
            <a:ext cx="3580871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해당 프로젝트 구축하며 계획했던 최종목표입니다.</a:t>
            </a:r>
          </a:p>
        </p:txBody>
      </p:sp>
      <p:grpSp>
        <p:nvGrpSpPr>
          <p:cNvPr id="179" name="그룹 2"/>
          <p:cNvGrpSpPr/>
          <p:nvPr/>
        </p:nvGrpSpPr>
        <p:grpSpPr>
          <a:xfrm>
            <a:off x="378206" y="2895600"/>
            <a:ext cx="8987488" cy="2971800"/>
            <a:chOff x="0" y="0"/>
            <a:chExt cx="8987486" cy="2971800"/>
          </a:xfrm>
        </p:grpSpPr>
        <p:pic>
          <p:nvPicPr>
            <p:cNvPr id="158" name="Object 13" descr="Object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9325" y="0"/>
              <a:ext cx="2971801" cy="297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Object 16" descr="Object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5882" y="504918"/>
              <a:ext cx="1918688" cy="1918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Object 19" descr="Object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1974" y="1998595"/>
              <a:ext cx="850021" cy="850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Object 22" descr="Object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558" y="1998595"/>
              <a:ext cx="850021" cy="850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Object 25" descr="Object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1974" y="46484"/>
              <a:ext cx="850021" cy="850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Object 28" descr="Object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4558" y="46484"/>
              <a:ext cx="850021" cy="850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Object 31"/>
            <p:cNvSpPr txBox="1"/>
            <p:nvPr/>
          </p:nvSpPr>
          <p:spPr>
            <a:xfrm>
              <a:off x="3420080" y="1086855"/>
              <a:ext cx="2090291" cy="31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NG캠핑</a:t>
              </a:r>
            </a:p>
          </p:txBody>
        </p:sp>
        <p:sp>
          <p:nvSpPr>
            <p:cNvPr id="165" name="Object 32"/>
            <p:cNvSpPr txBox="1"/>
            <p:nvPr/>
          </p:nvSpPr>
          <p:spPr>
            <a:xfrm>
              <a:off x="3588672" y="1414674"/>
              <a:ext cx="175310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r>
                <a:t>최종목표</a:t>
              </a:r>
            </a:p>
          </p:txBody>
        </p:sp>
        <p:pic>
          <p:nvPicPr>
            <p:cNvPr id="166" name="Object 33" descr="Object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9063" y="1920717"/>
              <a:ext cx="232324" cy="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Object 36"/>
            <p:cNvSpPr txBox="1"/>
            <p:nvPr/>
          </p:nvSpPr>
          <p:spPr>
            <a:xfrm>
              <a:off x="2896451" y="296395"/>
              <a:ext cx="58106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-1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68" name="Object 37"/>
            <p:cNvSpPr txBox="1"/>
            <p:nvPr/>
          </p:nvSpPr>
          <p:spPr>
            <a:xfrm>
              <a:off x="5489035" y="303608"/>
              <a:ext cx="58106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-1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169" name="Object 38"/>
            <p:cNvSpPr txBox="1"/>
            <p:nvPr/>
          </p:nvSpPr>
          <p:spPr>
            <a:xfrm>
              <a:off x="2896451" y="2251147"/>
              <a:ext cx="58106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-1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r>
                <a:t>03</a:t>
              </a:r>
            </a:p>
          </p:txBody>
        </p:sp>
        <p:sp>
          <p:nvSpPr>
            <p:cNvPr id="170" name="Object 39"/>
            <p:cNvSpPr txBox="1"/>
            <p:nvPr/>
          </p:nvSpPr>
          <p:spPr>
            <a:xfrm>
              <a:off x="5489035" y="2258360"/>
              <a:ext cx="58106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-1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r>
                <a:t>04</a:t>
              </a:r>
            </a:p>
          </p:txBody>
        </p:sp>
        <p:sp>
          <p:nvSpPr>
            <p:cNvPr id="171" name="Object 40"/>
            <p:cNvSpPr txBox="1"/>
            <p:nvPr/>
          </p:nvSpPr>
          <p:spPr>
            <a:xfrm>
              <a:off x="350510" y="73202"/>
              <a:ext cx="2301448" cy="31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1400" spc="-1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01 </a:t>
              </a:r>
              <a:r>
                <a:rPr b="1"/>
                <a:t>다양한 API 활용</a:t>
              </a:r>
            </a:p>
          </p:txBody>
        </p:sp>
        <p:sp>
          <p:nvSpPr>
            <p:cNvPr id="172" name="Object 44"/>
            <p:cNvSpPr txBox="1"/>
            <p:nvPr/>
          </p:nvSpPr>
          <p:spPr>
            <a:xfrm>
              <a:off x="6212008" y="33418"/>
              <a:ext cx="2562824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 b="1" spc="-1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02 캠핑시장 확대</a:t>
              </a:r>
            </a:p>
          </p:txBody>
        </p:sp>
        <p:sp>
          <p:nvSpPr>
            <p:cNvPr id="173" name="Object 42"/>
            <p:cNvSpPr txBox="1"/>
            <p:nvPr/>
          </p:nvSpPr>
          <p:spPr>
            <a:xfrm>
              <a:off x="0" y="1920717"/>
              <a:ext cx="2718442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1400" spc="-1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03 원활한 의사소통기능</a:t>
              </a:r>
            </a:p>
          </p:txBody>
        </p:sp>
        <p:sp>
          <p:nvSpPr>
            <p:cNvPr id="174" name="TextBox 1"/>
            <p:cNvSpPr txBox="1"/>
            <p:nvPr/>
          </p:nvSpPr>
          <p:spPr>
            <a:xfrm>
              <a:off x="576303" y="497736"/>
              <a:ext cx="2116562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다양한 API를 통한 웹사이트 </a:t>
              </a:r>
              <a:br/>
              <a:r>
                <a:t>접근성 및 활용성 확대 </a:t>
              </a:r>
            </a:p>
          </p:txBody>
        </p:sp>
        <p:sp>
          <p:nvSpPr>
            <p:cNvPr id="175" name="TextBox 44"/>
            <p:cNvSpPr txBox="1"/>
            <p:nvPr/>
          </p:nvSpPr>
          <p:spPr>
            <a:xfrm>
              <a:off x="618352" y="2371952"/>
              <a:ext cx="2097900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게시판 활용을 통한</a:t>
              </a:r>
              <a:br/>
              <a:r>
                <a:t>의사소통 및 웹사이트 활성화</a:t>
              </a:r>
            </a:p>
          </p:txBody>
        </p:sp>
        <p:sp>
          <p:nvSpPr>
            <p:cNvPr id="176" name="TextBox 45"/>
            <p:cNvSpPr txBox="1"/>
            <p:nvPr/>
          </p:nvSpPr>
          <p:spPr>
            <a:xfrm>
              <a:off x="6228624" y="493845"/>
              <a:ext cx="2405494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전국 캠핑장 위치 및 정보를</a:t>
              </a:r>
              <a:br/>
              <a:r>
                <a:t>웹사이트에 공개하여 접근성 확보</a:t>
              </a:r>
            </a:p>
          </p:txBody>
        </p:sp>
        <p:sp>
          <p:nvSpPr>
            <p:cNvPr id="177" name="Object 42"/>
            <p:cNvSpPr txBox="1"/>
            <p:nvPr/>
          </p:nvSpPr>
          <p:spPr>
            <a:xfrm>
              <a:off x="6269044" y="1920717"/>
              <a:ext cx="2718443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 spc="-1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04 도전정신 향상</a:t>
              </a:r>
            </a:p>
          </p:txBody>
        </p:sp>
        <p:sp>
          <p:nvSpPr>
            <p:cNvPr id="178" name="TextBox 47"/>
            <p:cNvSpPr txBox="1"/>
            <p:nvPr/>
          </p:nvSpPr>
          <p:spPr>
            <a:xfrm>
              <a:off x="6312694" y="2371952"/>
              <a:ext cx="2454893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끝 없이 발전하는 웹사이트에 맞게</a:t>
              </a:r>
            </a:p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계속 부딪히며 도전정신 향상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3"/>
          <p:cNvSpPr txBox="1"/>
          <p:nvPr/>
        </p:nvSpPr>
        <p:spPr>
          <a:xfrm>
            <a:off x="157616" y="228599"/>
            <a:ext cx="11587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개요</a:t>
            </a:r>
          </a:p>
        </p:txBody>
      </p:sp>
      <p:sp>
        <p:nvSpPr>
          <p:cNvPr id="182" name="TextBox 6"/>
          <p:cNvSpPr txBox="1"/>
          <p:nvPr/>
        </p:nvSpPr>
        <p:spPr>
          <a:xfrm>
            <a:off x="215702" y="1481399"/>
            <a:ext cx="3396178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사용한 프로그램 및 API</a:t>
            </a:r>
          </a:p>
        </p:txBody>
      </p:sp>
      <p:sp>
        <p:nvSpPr>
          <p:cNvPr id="183" name="TextBox 9"/>
          <p:cNvSpPr txBox="1"/>
          <p:nvPr/>
        </p:nvSpPr>
        <p:spPr>
          <a:xfrm>
            <a:off x="378207" y="1846504"/>
            <a:ext cx="3802728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해당 프로젝트 구축하기 위한 프로그램 및 API입니다.</a:t>
            </a:r>
          </a:p>
        </p:txBody>
      </p:sp>
      <p:graphicFrame>
        <p:nvGraphicFramePr>
          <p:cNvPr id="184" name="표 12"/>
          <p:cNvGraphicFramePr/>
          <p:nvPr>
            <p:extLst>
              <p:ext uri="{D42A27DB-BD31-4B8C-83A1-F6EECF244321}">
                <p14:modId xmlns:p14="http://schemas.microsoft.com/office/powerpoint/2010/main" val="2607620298"/>
              </p:ext>
            </p:extLst>
          </p:nvPr>
        </p:nvGraphicFramePr>
        <p:xfrm>
          <a:off x="166242" y="2293203"/>
          <a:ext cx="9573515" cy="380269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68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5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881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구분</a:t>
                      </a:r>
                    </a:p>
                  </a:txBody>
                  <a:tcPr marL="14341" marR="14341" marT="14341" marB="14341" horzOverflow="overflow">
                    <a:solidFill>
                      <a:srgbClr val="AE917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이름</a:t>
                      </a:r>
                    </a:p>
                  </a:txBody>
                  <a:tcPr marL="14341" marR="14341" marT="14341" marB="14341" horzOverflow="overflow">
                    <a:solidFill>
                      <a:srgbClr val="AE917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비고</a:t>
                      </a:r>
                    </a:p>
                  </a:txBody>
                  <a:tcPr marL="14341" marR="14341" marT="14341" marB="14341" horzOverflow="overflow">
                    <a:solidFill>
                      <a:srgbClr val="AE91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133">
                <a:tc rowSpan="3"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사용될 프로그램</a:t>
                      </a:r>
                    </a:p>
                  </a:txBody>
                  <a:tcPr marL="14341" marR="14341" marT="14341" marB="14341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Spring Tool Suite 3</a:t>
                      </a:r>
                    </a:p>
                  </a:txBody>
                  <a:tcPr marL="14341" marR="14341" marT="14341" marB="14341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스프링을 활용하여 Java, Jsp, Css, Script, Bootstrap 등 다양하게 사용</a:t>
                      </a:r>
                    </a:p>
                  </a:txBody>
                  <a:tcPr marL="14341" marR="14341" marT="14341" marB="14341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88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Apache Tomcat</a:t>
                      </a:r>
                    </a:p>
                  </a:txBody>
                  <a:tcPr marL="14341" marR="14341" marT="14341" marB="14341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웹페이지를 구현할 서버로 선택</a:t>
                      </a:r>
                    </a:p>
                  </a:txBody>
                  <a:tcPr marL="14341" marR="14341" marT="14341" marB="14341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88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MariaDB</a:t>
                      </a:r>
                    </a:p>
                  </a:txBody>
                  <a:tcPr marL="14341" marR="14341" marT="14341" marB="14341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웹페이지의 데이터를 저장할 프로그램</a:t>
                      </a:r>
                    </a:p>
                  </a:txBody>
                  <a:tcPr marL="14341" marR="14341" marT="14341" marB="14341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881">
                <a:tc rowSpan="4"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API</a:t>
                      </a:r>
                    </a:p>
                  </a:txBody>
                  <a:tcPr marL="14341" marR="14341" marT="14341" marB="14341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Kakao 지도 API</a:t>
                      </a:r>
                    </a:p>
                  </a:txBody>
                  <a:tcPr marL="14341" marR="14341" marT="14341" marB="14341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캠핑장의 위치를 표시하기 위한 API 활용</a:t>
                      </a:r>
                    </a:p>
                  </a:txBody>
                  <a:tcPr marL="14341" marR="14341" marT="14341" marB="14341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13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한국관광공사_고캠핑정보 </a:t>
                      </a:r>
                    </a:p>
                    <a:p>
                      <a:pPr algn="ctr" defTabSz="914400">
                        <a:lnSpc>
                          <a:spcPct val="160000"/>
                        </a:lnSpc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조회 서비스</a:t>
                      </a:r>
                    </a:p>
                  </a:txBody>
                  <a:tcPr marL="14341" marR="14341" marT="14341" marB="14341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공공데이터에 있는 한국관광공사_고캠핑정보 조회 서비스 API를 활용</a:t>
                      </a:r>
                    </a:p>
                  </a:txBody>
                  <a:tcPr marL="14341" marR="14341" marT="14341" marB="14341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23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소셜 로그인 API</a:t>
                      </a:r>
                    </a:p>
                  </a:txBody>
                  <a:tcPr marL="14341" marR="14341" marT="14341" marB="14341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회원가입을 보다 쉽게 하기 위한 API활용 (네이버,카카오,구글)</a:t>
                      </a:r>
                    </a:p>
                  </a:txBody>
                  <a:tcPr marL="14341" marR="14341" marT="14341" marB="14341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13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Geolocation API</a:t>
                      </a:r>
                    </a:p>
                  </a:txBody>
                  <a:tcPr marL="14341" marR="14341" marT="14341" marB="14341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자신의 위치를 확인하여 주변에 가까운 캠핑장의 위치를 확인하기 위한 API 활용</a:t>
                      </a:r>
                    </a:p>
                  </a:txBody>
                  <a:tcPr marL="14341" marR="14341" marT="14341" marB="14341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232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기타 프로그램</a:t>
                      </a:r>
                    </a:p>
                  </a:txBody>
                  <a:tcPr marL="14341" marR="14341" marT="14341" marB="14341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Adobe Photoshop</a:t>
                      </a:r>
                    </a:p>
                  </a:txBody>
                  <a:tcPr marL="14341" marR="14341" marT="14341" marB="14341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 dirty="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웹 </a:t>
                      </a:r>
                      <a:r>
                        <a:rPr sz="1400" dirty="0" err="1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페이지</a:t>
                      </a:r>
                      <a:r>
                        <a:rPr sz="1400" dirty="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 </a:t>
                      </a:r>
                      <a:r>
                        <a:rPr sz="1400" dirty="0" err="1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이미지</a:t>
                      </a:r>
                      <a:r>
                        <a:rPr sz="1400" dirty="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 </a:t>
                      </a:r>
                      <a:r>
                        <a:rPr sz="1400" dirty="0" err="1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활용</a:t>
                      </a:r>
                      <a:r>
                        <a:rPr sz="1400" dirty="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 및 </a:t>
                      </a:r>
                      <a:r>
                        <a:rPr sz="1400" dirty="0" err="1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홈페이지</a:t>
                      </a:r>
                      <a:r>
                        <a:rPr sz="1400" dirty="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 </a:t>
                      </a:r>
                      <a:r>
                        <a:rPr sz="1400" dirty="0" err="1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로고</a:t>
                      </a:r>
                      <a:r>
                        <a:rPr sz="1400" dirty="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 </a:t>
                      </a:r>
                      <a:r>
                        <a:rPr sz="1400" dirty="0" err="1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등에</a:t>
                      </a:r>
                      <a:r>
                        <a:rPr sz="1400" dirty="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 </a:t>
                      </a:r>
                      <a:r>
                        <a:rPr sz="1400" dirty="0" err="1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사용</a:t>
                      </a:r>
                      <a:r>
                        <a:rPr sz="1400" dirty="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 </a:t>
                      </a:r>
                      <a:r>
                        <a:rPr sz="1400" dirty="0" err="1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예정</a:t>
                      </a:r>
                      <a:endParaRPr sz="1400" dirty="0">
                        <a:latin typeface="에스코어 드림 6 Bold"/>
                        <a:ea typeface="에스코어 드림 6 Bold"/>
                        <a:cs typeface="에스코어 드림 6 Bold"/>
                        <a:sym typeface="에스코어 드림 6 Bold"/>
                      </a:endParaRPr>
                    </a:p>
                  </a:txBody>
                  <a:tcPr marL="14341" marR="14341" marT="14341" marB="14341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1143000"/>
            <a:ext cx="4529486" cy="356034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Box 3"/>
          <p:cNvSpPr txBox="1"/>
          <p:nvPr/>
        </p:nvSpPr>
        <p:spPr>
          <a:xfrm>
            <a:off x="36195" y="1305579"/>
            <a:ext cx="356424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2. 프로젝트 조직 및 역할</a:t>
            </a:r>
          </a:p>
        </p:txBody>
      </p:sp>
      <p:sp>
        <p:nvSpPr>
          <p:cNvPr id="188" name="TextBox 53"/>
          <p:cNvSpPr txBox="1"/>
          <p:nvPr/>
        </p:nvSpPr>
        <p:spPr>
          <a:xfrm>
            <a:off x="233343" y="1954177"/>
            <a:ext cx="1938590" cy="76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 역할 구성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endParaRPr/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단계별 구성도</a:t>
            </a:r>
          </a:p>
        </p:txBody>
      </p:sp>
      <p:pic>
        <p:nvPicPr>
          <p:cNvPr id="189" name="그림 65" descr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126" y="2210092"/>
            <a:ext cx="4053404" cy="3398616"/>
          </a:xfrm>
          <a:prstGeom prst="rect">
            <a:avLst/>
          </a:prstGeom>
          <a:ln w="12700">
            <a:miter lim="400000"/>
          </a:ln>
          <a:effectLst>
            <a:outerShdw blurRad="508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190" name="그림 67" descr="그림 67"/>
          <p:cNvPicPr>
            <a:picLocks noChangeAspect="1"/>
          </p:cNvPicPr>
          <p:nvPr/>
        </p:nvPicPr>
        <p:blipFill>
          <a:blip r:embed="rId4"/>
          <a:srcRect l="7927" t="26414" r="76500" b="24028"/>
          <a:stretch>
            <a:fillRect/>
          </a:stretch>
        </p:blipFill>
        <p:spPr>
          <a:xfrm>
            <a:off x="2987498" y="2210092"/>
            <a:ext cx="1898660" cy="3398616"/>
          </a:xfrm>
          <a:prstGeom prst="rect">
            <a:avLst/>
          </a:prstGeom>
          <a:ln w="12700">
            <a:miter lim="400000"/>
          </a:ln>
          <a:effectLst>
            <a:outerShdw blurRad="50800" dist="381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Box 17"/>
          <p:cNvSpPr txBox="1"/>
          <p:nvPr/>
        </p:nvSpPr>
        <p:spPr>
          <a:xfrm>
            <a:off x="157617" y="228599"/>
            <a:ext cx="1591767" cy="849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조직 및 역할</a:t>
            </a:r>
          </a:p>
        </p:txBody>
      </p:sp>
      <p:sp>
        <p:nvSpPr>
          <p:cNvPr id="193" name="TextBox 18"/>
          <p:cNvSpPr txBox="1"/>
          <p:nvPr/>
        </p:nvSpPr>
        <p:spPr>
          <a:xfrm>
            <a:off x="215702" y="1169307"/>
            <a:ext cx="339617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r>
              <a:t>프로젝트 역할 구성</a:t>
            </a:r>
          </a:p>
        </p:txBody>
      </p:sp>
      <p:sp>
        <p:nvSpPr>
          <p:cNvPr id="194" name="TextBox 19"/>
          <p:cNvSpPr txBox="1"/>
          <p:nvPr/>
        </p:nvSpPr>
        <p:spPr>
          <a:xfrm>
            <a:off x="244603" y="1534411"/>
            <a:ext cx="3476472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r>
              <a:t>해당 프로젝트를 진행하는 팀원의 역할 및 구성도</a:t>
            </a:r>
          </a:p>
        </p:txBody>
      </p:sp>
      <p:graphicFrame>
        <p:nvGraphicFramePr>
          <p:cNvPr id="195" name="표 14"/>
          <p:cNvGraphicFramePr/>
          <p:nvPr>
            <p:extLst>
              <p:ext uri="{D42A27DB-BD31-4B8C-83A1-F6EECF244321}">
                <p14:modId xmlns:p14="http://schemas.microsoft.com/office/powerpoint/2010/main" val="2542688499"/>
              </p:ext>
            </p:extLst>
          </p:nvPr>
        </p:nvGraphicFramePr>
        <p:xfrm>
          <a:off x="685800" y="2514600"/>
          <a:ext cx="8153400" cy="37671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82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0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551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FFFFFF"/>
                          </a:solidFill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rPr dirty="0"/>
                        <a:t>                       </a:t>
                      </a:r>
                      <a:r>
                        <a:rPr lang="en-US" dirty="0"/>
                        <a:t>     </a:t>
                      </a:r>
                      <a:r>
                        <a:rPr dirty="0" err="1"/>
                        <a:t>분류</a:t>
                      </a:r>
                      <a:endParaRPr dirty="0"/>
                    </a:p>
                    <a:p>
                      <a:pPr algn="l" defTabSz="914400">
                        <a:defRPr sz="1600">
                          <a:solidFill>
                            <a:srgbClr val="FFFFFF"/>
                          </a:solidFill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endParaRPr dirty="0"/>
                    </a:p>
                    <a:p>
                      <a:pPr algn="l" defTabSz="914400">
                        <a:defRPr sz="1600">
                          <a:solidFill>
                            <a:srgbClr val="FFFFFF"/>
                          </a:solidFill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rPr dirty="0" err="1"/>
                        <a:t>이름</a:t>
                      </a:r>
                      <a:endParaRPr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917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 err="1">
                          <a:solidFill>
                            <a:srgbClr val="FFFFFF"/>
                          </a:solidFill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rPr>
                        <a:t>프로젝트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rPr>
                        <a:t> </a:t>
                      </a:r>
                      <a:r>
                        <a:rPr sz="1600" dirty="0" err="1">
                          <a:solidFill>
                            <a:srgbClr val="FFFFFF"/>
                          </a:solidFill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rPr>
                        <a:t>역할</a:t>
                      </a:r>
                      <a:endParaRPr sz="1600" dirty="0">
                        <a:solidFill>
                          <a:srgbClr val="FFFFFF"/>
                        </a:solidFill>
                        <a:latin typeface="S-Core Dream 6 Bold"/>
                        <a:ea typeface="S-Core Dream 6 Bold"/>
                        <a:cs typeface="S-Core Dream 6 Bold"/>
                        <a:sym typeface="S-Core Dream 6 Bold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E91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39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rPr>
                        <a:t>김가람</a:t>
                      </a:r>
                    </a:p>
                  </a:txBody>
                  <a:tcPr marL="45720" marR="4572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캠핑쉐어 웹사이트 프로젝트 설계 및 구성 담당</a:t>
                      </a:r>
                    </a:p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캠핑쉐어 웹사이트 프로젝트 개발 담당</a:t>
                      </a:r>
                    </a:p>
                  </a:txBody>
                  <a:tcPr marL="17907" marR="17907" marT="17907" marB="1790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139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rPr>
                        <a:t>강두오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캠핑쉐어 웹사이트 프로젝트 DB 및 ERD 담당</a:t>
                      </a:r>
                    </a:p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캠핑쉐어 웹사이트 프로젝트 개발 담당</a:t>
                      </a:r>
                    </a:p>
                  </a:txBody>
                  <a:tcPr marL="17907" marR="17907" marT="17907" marB="1790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39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rPr>
                        <a:t>서해성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rPr dirty="0" err="1"/>
                        <a:t>캠핑쉐어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웹사이트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프로젝트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기획</a:t>
                      </a:r>
                      <a:r>
                        <a:rPr dirty="0"/>
                        <a:t> 및 </a:t>
                      </a:r>
                      <a:r>
                        <a:rPr dirty="0" err="1"/>
                        <a:t>기타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자료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담당</a:t>
                      </a:r>
                      <a:endParaRPr dirty="0"/>
                    </a:p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rPr dirty="0" err="1"/>
                        <a:t>캠핑쉐어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웹사이트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프로젝트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개발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담당</a:t>
                      </a:r>
                      <a:endParaRPr dirty="0"/>
                    </a:p>
                  </a:txBody>
                  <a:tcPr marL="17907" marR="17907" marT="17907" marB="1790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76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76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76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76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1577</Words>
  <Application>Microsoft Office PowerPoint</Application>
  <PresentationFormat>A4 용지(210x297mm)</PresentationFormat>
  <Paragraphs>416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12롯데마트드림Bold</vt:lpstr>
      <vt:lpstr>12롯데마트드림Medium</vt:lpstr>
      <vt:lpstr>S-Core Dream 5 Medium</vt:lpstr>
      <vt:lpstr>S-Core Dream 6 Bold</vt:lpstr>
      <vt:lpstr>맑은 고딕</vt:lpstr>
      <vt:lpstr>에스코어 드림 6 Bold</vt:lpstr>
      <vt:lpstr>인터파크고딕 B</vt:lpstr>
      <vt:lpstr>인터파크고딕 L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서해성</dc:creator>
  <cp:lastModifiedBy>zkdlw</cp:lastModifiedBy>
  <cp:revision>32</cp:revision>
  <dcterms:modified xsi:type="dcterms:W3CDTF">2022-04-24T16:05:44Z</dcterms:modified>
</cp:coreProperties>
</file>